
<file path=[Content_Types].xml><?xml version="1.0" encoding="utf-8"?>
<Types xmlns="http://schemas.openxmlformats.org/package/2006/content-types">
  <Default Extension="fntdata" ContentType="application/x-fontdata"/>
  <Default Extension="gif" ContentType="image/gif"/>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71" r:id="rId4"/>
    <p:sldId id="272" r:id="rId5"/>
    <p:sldId id="258" r:id="rId6"/>
    <p:sldId id="259" r:id="rId7"/>
    <p:sldId id="260" r:id="rId8"/>
    <p:sldId id="261" r:id="rId9"/>
    <p:sldId id="262" r:id="rId10"/>
    <p:sldId id="263" r:id="rId11"/>
    <p:sldId id="264" r:id="rId12"/>
    <p:sldId id="265" r:id="rId13"/>
    <p:sldId id="267" r:id="rId14"/>
    <p:sldId id="268" r:id="rId15"/>
    <p:sldId id="269" r:id="rId16"/>
  </p:sldIdLst>
  <p:sldSz cx="18288000" cy="10287000"/>
  <p:notesSz cx="6858000" cy="9144000"/>
  <p:embeddedFontLst>
    <p:embeddedFont>
      <p:font typeface="Alegreya Bold" panose="020B0604020202020204" charset="0"/>
      <p:regular r:id="rId17"/>
    </p:embeddedFont>
    <p:embeddedFont>
      <p:font typeface="Archivo Black" panose="020B0604020202020204" charset="0"/>
      <p:regular r:id="rId18"/>
    </p:embeddedFont>
    <p:embeddedFont>
      <p:font typeface="Calibri" panose="020F0502020204030204" pitchFamily="34" charset="0"/>
      <p:regular r:id="rId19"/>
      <p:bold r:id="rId20"/>
      <p:italic r:id="rId21"/>
      <p:boldItalic r:id="rId22"/>
    </p:embeddedFont>
    <p:embeddedFont>
      <p:font typeface="Calibri (MS)" panose="020B0604020202020204" charset="0"/>
      <p:regular r:id="rId23"/>
    </p:embeddedFont>
    <p:embeddedFont>
      <p:font typeface="Calibri (MS) Bold" panose="020B0604020202020204" charset="0"/>
      <p:regular r:id="rId24"/>
    </p:embeddedFont>
    <p:embeddedFont>
      <p:font typeface="Calistoga" panose="020B0604020202020204" charset="0"/>
      <p:regular r:id="rId25"/>
    </p:embeddedFont>
    <p:embeddedFont>
      <p:font typeface="Canva Sans" panose="020B0604020202020204" charset="0"/>
      <p:regular r:id="rId26"/>
    </p:embeddedFont>
    <p:embeddedFont>
      <p:font typeface="Canva Sans Bold" panose="020B0604020202020204" charset="0"/>
      <p:regular r:id="rId27"/>
    </p:embeddedFont>
    <p:embeddedFont>
      <p:font typeface="Canva Sans Bold Italics" panose="020B0604020202020204" charset="0"/>
      <p:regular r:id="rId28"/>
    </p:embeddedFont>
    <p:embeddedFont>
      <p:font typeface="Maragsa"/>
      <p:regular r:id="rId29"/>
    </p:embeddedFont>
    <p:embeddedFont>
      <p:font typeface="Roboto" panose="02000000000000000000" pitchFamily="2" charset="0"/>
      <p:regular r:id="rId30"/>
      <p:bold r:id="rId31"/>
      <p:italic r:id="rId32"/>
      <p:boldItalic r:id="rId33"/>
    </p:embeddedFont>
    <p:embeddedFont>
      <p:font typeface="Roboto Bold" panose="02000000000000000000" charset="0"/>
      <p:regular r:id="rId34"/>
    </p:embeddedFont>
    <p:embeddedFont>
      <p:font typeface="Times New Roman Bold" panose="02020803070505020304" pitchFamily="18" charset="0"/>
      <p:bold r:id="rId35"/>
    </p:embeddedFont>
    <p:embeddedFont>
      <p:font typeface="Times New Roman Italics" panose="020B0604020202020204" charset="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9" d="100"/>
          <a:sy n="39" d="100"/>
        </p:scale>
        <p:origin x="940" y="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theme" Target="theme/theme1.xml"/><Relationship Id="rId21" Type="http://schemas.openxmlformats.org/officeDocument/2006/relationships/font" Target="fonts/font5.fntdata"/><Relationship Id="rId34" Type="http://schemas.openxmlformats.org/officeDocument/2006/relationships/font" Target="fonts/font1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2.png>
</file>

<file path=ppt/media/image3.jpeg>
</file>

<file path=ppt/media/image4.png>
</file>

<file path=ppt/media/image5.svg>
</file>

<file path=ppt/media/image6.png>
</file>

<file path=ppt/media/image7.gif>
</file>

<file path=ppt/media/image8.png>
</file>

<file path=ppt/media/image9.sv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7.gif"/></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0.jpeg"/><Relationship Id="rId5" Type="http://schemas.openxmlformats.org/officeDocument/2006/relationships/image" Target="../media/image9.sv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srcRect l="5730" t="7960" b="12499"/>
          <a:stretch>
            <a:fillRect/>
          </a:stretch>
        </p:blipFill>
        <p:spPr>
          <a:xfrm flipH="1">
            <a:off x="0" y="0"/>
            <a:ext cx="18288000" cy="10287000"/>
          </a:xfrm>
          <a:prstGeom prst="rect">
            <a:avLst/>
          </a:prstGeom>
        </p:spPr>
      </p:pic>
      <p:grpSp>
        <p:nvGrpSpPr>
          <p:cNvPr id="3" name="Group 3"/>
          <p:cNvGrpSpPr/>
          <p:nvPr/>
        </p:nvGrpSpPr>
        <p:grpSpPr>
          <a:xfrm>
            <a:off x="-631400" y="0"/>
            <a:ext cx="18773779" cy="6113511"/>
            <a:chOff x="0" y="0"/>
            <a:chExt cx="25031705" cy="8151348"/>
          </a:xfrm>
        </p:grpSpPr>
        <p:sp>
          <p:nvSpPr>
            <p:cNvPr id="4" name="TextBox 4"/>
            <p:cNvSpPr txBox="1"/>
            <p:nvPr/>
          </p:nvSpPr>
          <p:spPr>
            <a:xfrm>
              <a:off x="0" y="939381"/>
              <a:ext cx="25031705" cy="6327775"/>
            </a:xfrm>
            <a:prstGeom prst="rect">
              <a:avLst/>
            </a:prstGeom>
          </p:spPr>
          <p:txBody>
            <a:bodyPr lIns="0" tIns="0" rIns="0" bIns="0" rtlCol="0" anchor="t">
              <a:spAutoFit/>
            </a:bodyPr>
            <a:lstStyle/>
            <a:p>
              <a:pPr algn="ctr">
                <a:lnSpc>
                  <a:spcPts val="8161"/>
                </a:lnSpc>
              </a:pPr>
              <a:r>
                <a:rPr lang="en-US" sz="6801" dirty="0">
                  <a:solidFill>
                    <a:srgbClr val="FFFFFF"/>
                  </a:solidFill>
                  <a:latin typeface="Alegreya Bold"/>
                </a:rPr>
                <a:t>A Hybrid System for Research Paper Recommendation</a:t>
              </a:r>
            </a:p>
            <a:p>
              <a:pPr algn="ctr">
                <a:lnSpc>
                  <a:spcPts val="8161"/>
                </a:lnSpc>
              </a:pPr>
              <a:r>
                <a:rPr lang="en-US" sz="6801" dirty="0">
                  <a:solidFill>
                    <a:srgbClr val="FFFFFF"/>
                  </a:solidFill>
                  <a:latin typeface="Alegreya Bold"/>
                </a:rPr>
                <a:t>and</a:t>
              </a:r>
            </a:p>
            <a:p>
              <a:pPr algn="ctr">
                <a:lnSpc>
                  <a:spcPts val="8161"/>
                </a:lnSpc>
              </a:pPr>
              <a:r>
                <a:rPr lang="en-US" sz="6801" dirty="0">
                  <a:solidFill>
                    <a:srgbClr val="FFFFFF"/>
                  </a:solidFill>
                  <a:latin typeface="Alegreya Bold"/>
                </a:rPr>
                <a:t>Text Summarization</a:t>
              </a:r>
            </a:p>
            <a:p>
              <a:pPr algn="ctr">
                <a:lnSpc>
                  <a:spcPts val="5084"/>
                </a:lnSpc>
              </a:pPr>
              <a:endParaRPr lang="en-US" sz="6801" dirty="0">
                <a:solidFill>
                  <a:srgbClr val="FFFFFF"/>
                </a:solidFill>
                <a:latin typeface="Alegreya Bold"/>
              </a:endParaRPr>
            </a:p>
          </p:txBody>
        </p:sp>
        <p:sp>
          <p:nvSpPr>
            <p:cNvPr id="5" name="TextBox 5"/>
            <p:cNvSpPr txBox="1"/>
            <p:nvPr/>
          </p:nvSpPr>
          <p:spPr>
            <a:xfrm>
              <a:off x="0" y="-9525"/>
              <a:ext cx="25031705" cy="380310"/>
            </a:xfrm>
            <a:prstGeom prst="rect">
              <a:avLst/>
            </a:prstGeom>
          </p:spPr>
          <p:txBody>
            <a:bodyPr lIns="0" tIns="0" rIns="0" bIns="0" rtlCol="0" anchor="t">
              <a:spAutoFit/>
            </a:bodyPr>
            <a:lstStyle/>
            <a:p>
              <a:pPr algn="ctr">
                <a:lnSpc>
                  <a:spcPts val="2209"/>
                </a:lnSpc>
              </a:pPr>
              <a:endParaRPr/>
            </a:p>
          </p:txBody>
        </p:sp>
        <p:sp>
          <p:nvSpPr>
            <p:cNvPr id="6" name="TextBox 6"/>
            <p:cNvSpPr txBox="1"/>
            <p:nvPr/>
          </p:nvSpPr>
          <p:spPr>
            <a:xfrm>
              <a:off x="0" y="7788127"/>
              <a:ext cx="25031705" cy="363221"/>
            </a:xfrm>
            <a:prstGeom prst="rect">
              <a:avLst/>
            </a:prstGeom>
          </p:spPr>
          <p:txBody>
            <a:bodyPr lIns="0" tIns="0" rIns="0" bIns="0" rtlCol="0" anchor="t">
              <a:spAutoFit/>
            </a:bodyPr>
            <a:lstStyle/>
            <a:p>
              <a:pPr algn="ctr">
                <a:lnSpc>
                  <a:spcPts val="2301"/>
                </a:lnSpc>
              </a:pPr>
              <a:endParaRPr/>
            </a:p>
          </p:txBody>
        </p:sp>
      </p:grpSp>
      <p:sp>
        <p:nvSpPr>
          <p:cNvPr id="7" name="TextBox 7"/>
          <p:cNvSpPr txBox="1"/>
          <p:nvPr/>
        </p:nvSpPr>
        <p:spPr>
          <a:xfrm>
            <a:off x="1025872" y="8891561"/>
            <a:ext cx="2415927" cy="580390"/>
          </a:xfrm>
          <a:prstGeom prst="rect">
            <a:avLst/>
          </a:prstGeom>
        </p:spPr>
        <p:txBody>
          <a:bodyPr lIns="0" tIns="0" rIns="0" bIns="0" rtlCol="0" anchor="t">
            <a:spAutoFit/>
          </a:bodyPr>
          <a:lstStyle/>
          <a:p>
            <a:pPr algn="ctr">
              <a:lnSpc>
                <a:spcPts val="4759"/>
              </a:lnSpc>
            </a:pPr>
            <a:r>
              <a:rPr lang="en-US" sz="3399">
                <a:solidFill>
                  <a:srgbClr val="FFFFFF"/>
                </a:solidFill>
                <a:latin typeface="Canva Sans Bold Italics"/>
              </a:rPr>
              <a:t>Group -  26 </a:t>
            </a:r>
          </a:p>
        </p:txBody>
      </p:sp>
      <p:sp>
        <p:nvSpPr>
          <p:cNvPr id="8" name="TextBox 8"/>
          <p:cNvSpPr txBox="1"/>
          <p:nvPr/>
        </p:nvSpPr>
        <p:spPr>
          <a:xfrm>
            <a:off x="14240709" y="6234439"/>
            <a:ext cx="47625" cy="602005"/>
          </a:xfrm>
          <a:prstGeom prst="rect">
            <a:avLst/>
          </a:prstGeom>
        </p:spPr>
        <p:txBody>
          <a:bodyPr lIns="0" tIns="0" rIns="0" bIns="0" rtlCol="0" anchor="t">
            <a:spAutoFit/>
          </a:bodyPr>
          <a:lstStyle/>
          <a:p>
            <a:pPr algn="ctr">
              <a:lnSpc>
                <a:spcPts val="4960"/>
              </a:lnSpc>
            </a:pPr>
            <a:endParaRPr/>
          </a:p>
        </p:txBody>
      </p:sp>
      <p:sp>
        <p:nvSpPr>
          <p:cNvPr id="9" name="TextBox 9"/>
          <p:cNvSpPr txBox="1"/>
          <p:nvPr/>
        </p:nvSpPr>
        <p:spPr>
          <a:xfrm>
            <a:off x="12131607" y="6893593"/>
            <a:ext cx="5849858" cy="4997666"/>
          </a:xfrm>
          <a:prstGeom prst="rect">
            <a:avLst/>
          </a:prstGeom>
        </p:spPr>
        <p:txBody>
          <a:bodyPr lIns="0" tIns="0" rIns="0" bIns="0" rtlCol="0" anchor="t">
            <a:spAutoFit/>
          </a:bodyPr>
          <a:lstStyle/>
          <a:p>
            <a:pPr>
              <a:lnSpc>
                <a:spcPts val="4888"/>
              </a:lnSpc>
            </a:pPr>
            <a:r>
              <a:rPr lang="en-US" sz="3491" dirty="0">
                <a:solidFill>
                  <a:srgbClr val="FFBE40"/>
                </a:solidFill>
                <a:latin typeface="Times New Roman Italics"/>
              </a:rPr>
              <a:t>Presented by:</a:t>
            </a:r>
          </a:p>
          <a:p>
            <a:pPr>
              <a:lnSpc>
                <a:spcPts val="4888"/>
              </a:lnSpc>
            </a:pPr>
            <a:r>
              <a:rPr lang="en-US" sz="3491" dirty="0">
                <a:solidFill>
                  <a:srgbClr val="FFFFFF"/>
                </a:solidFill>
                <a:latin typeface="Times New Roman Italics"/>
              </a:rPr>
              <a:t>Chitransh Bose-MT22096</a:t>
            </a:r>
          </a:p>
          <a:p>
            <a:pPr>
              <a:lnSpc>
                <a:spcPts val="4888"/>
              </a:lnSpc>
            </a:pPr>
            <a:r>
              <a:rPr lang="en-US" sz="3491" dirty="0">
                <a:solidFill>
                  <a:srgbClr val="FFFFFF"/>
                </a:solidFill>
                <a:latin typeface="Times New Roman Italics"/>
              </a:rPr>
              <a:t>Ranit Pal-MT22119</a:t>
            </a:r>
          </a:p>
          <a:p>
            <a:pPr>
              <a:lnSpc>
                <a:spcPts val="4888"/>
              </a:lnSpc>
            </a:pPr>
            <a:r>
              <a:rPr lang="en-US" sz="3491" dirty="0">
                <a:solidFill>
                  <a:srgbClr val="FFFFFF"/>
                </a:solidFill>
                <a:latin typeface="Times New Roman Italics"/>
              </a:rPr>
              <a:t>Soumyajyoti Das-MT22075</a:t>
            </a:r>
          </a:p>
          <a:p>
            <a:pPr>
              <a:lnSpc>
                <a:spcPts val="4888"/>
              </a:lnSpc>
            </a:pPr>
            <a:r>
              <a:rPr lang="en-US" sz="3491" dirty="0">
                <a:solidFill>
                  <a:srgbClr val="FFFFFF"/>
                </a:solidFill>
                <a:latin typeface="Times New Roman Italics"/>
              </a:rPr>
              <a:t>Varun Jhunjhunwala-MT22087</a:t>
            </a:r>
          </a:p>
          <a:p>
            <a:pPr algn="ctr">
              <a:lnSpc>
                <a:spcPts val="4888"/>
              </a:lnSpc>
            </a:pPr>
            <a:endParaRPr lang="en-US" sz="3491" dirty="0">
              <a:solidFill>
                <a:srgbClr val="FFFFFF"/>
              </a:solidFill>
              <a:latin typeface="Times New Roman Italics"/>
            </a:endParaRPr>
          </a:p>
          <a:p>
            <a:pPr algn="ctr">
              <a:lnSpc>
                <a:spcPts val="4888"/>
              </a:lnSpc>
            </a:pPr>
            <a:endParaRPr lang="en-US" sz="3491" dirty="0">
              <a:solidFill>
                <a:srgbClr val="FFFFFF"/>
              </a:solidFill>
              <a:latin typeface="Times New Roman Italics"/>
            </a:endParaRPr>
          </a:p>
          <a:p>
            <a:pPr algn="ctr">
              <a:lnSpc>
                <a:spcPts val="4888"/>
              </a:lnSpc>
            </a:pPr>
            <a:endParaRPr lang="en-US" sz="3491" dirty="0">
              <a:solidFill>
                <a:srgbClr val="FFFFFF"/>
              </a:solidFill>
              <a:latin typeface="Times New Roman Italics"/>
            </a:endParaRPr>
          </a:p>
        </p:txBody>
      </p:sp>
      <p:pic>
        <p:nvPicPr>
          <p:cNvPr id="10" name="WhatsApp Audio 2023-04-23 at 10.17.55 PM">
            <a:hlinkClick r:id="" action="ppaction://media"/>
            <a:extLst>
              <a:ext uri="{FF2B5EF4-FFF2-40B4-BE49-F238E27FC236}">
                <a16:creationId xmlns:a16="http://schemas.microsoft.com/office/drawing/2014/main" id="{60AD30FC-2A03-82E2-9674-4AD9B93B7F6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940800" y="49403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5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srcRect/>
          <a:stretch>
            <a:fillRect/>
          </a:stretch>
        </p:blipFill>
        <p:spPr>
          <a:xfrm>
            <a:off x="3849434" y="1395094"/>
            <a:ext cx="10704766" cy="8016502"/>
          </a:xfrm>
          <a:prstGeom prst="rect">
            <a:avLst/>
          </a:prstGeom>
        </p:spPr>
      </p:pic>
      <p:sp>
        <p:nvSpPr>
          <p:cNvPr id="3" name="TextBox 3"/>
          <p:cNvSpPr txBox="1"/>
          <p:nvPr/>
        </p:nvSpPr>
        <p:spPr>
          <a:xfrm>
            <a:off x="9139238" y="4819967"/>
            <a:ext cx="9525" cy="580390"/>
          </a:xfrm>
          <a:prstGeom prst="rect">
            <a:avLst/>
          </a:prstGeom>
        </p:spPr>
        <p:txBody>
          <a:bodyPr lIns="0" tIns="0" rIns="0" bIns="0" rtlCol="0" anchor="t">
            <a:spAutoFit/>
          </a:bodyPr>
          <a:lstStyle/>
          <a:p>
            <a:pPr algn="ctr">
              <a:lnSpc>
                <a:spcPts val="4759"/>
              </a:lnSpc>
            </a:pPr>
            <a:endParaRPr/>
          </a:p>
        </p:txBody>
      </p:sp>
      <p:sp>
        <p:nvSpPr>
          <p:cNvPr id="4" name="TextBox 4"/>
          <p:cNvSpPr txBox="1"/>
          <p:nvPr/>
        </p:nvSpPr>
        <p:spPr>
          <a:xfrm>
            <a:off x="5257800" y="-213270"/>
            <a:ext cx="8117795" cy="1566544"/>
          </a:xfrm>
          <a:prstGeom prst="rect">
            <a:avLst/>
          </a:prstGeom>
        </p:spPr>
        <p:txBody>
          <a:bodyPr wrap="square" lIns="0" tIns="0" rIns="0" bIns="0" rtlCol="0" anchor="t">
            <a:spAutoFit/>
          </a:bodyPr>
          <a:lstStyle/>
          <a:p>
            <a:pPr algn="ctr">
              <a:lnSpc>
                <a:spcPts val="12880"/>
              </a:lnSpc>
            </a:pPr>
            <a:r>
              <a:rPr lang="en-US" sz="9200" dirty="0">
                <a:solidFill>
                  <a:srgbClr val="000000"/>
                </a:solidFill>
                <a:latin typeface="Canva Sans Bold"/>
              </a:rPr>
              <a:t>Flow Chart</a:t>
            </a:r>
          </a:p>
        </p:txBody>
      </p:sp>
      <p:pic>
        <p:nvPicPr>
          <p:cNvPr id="5" name="WhatsApp Audio 2023-04-23 at 10.29.41 PM">
            <a:hlinkClick r:id="" action="ppaction://media"/>
            <a:extLst>
              <a:ext uri="{FF2B5EF4-FFF2-40B4-BE49-F238E27FC236}">
                <a16:creationId xmlns:a16="http://schemas.microsoft.com/office/drawing/2014/main" id="{310D615C-843B-D59F-FF1C-FF9C6BCDD1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940800" y="49403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77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srcRect/>
          <a:stretch>
            <a:fillRect/>
          </a:stretch>
        </p:blipFill>
        <p:spPr>
          <a:xfrm>
            <a:off x="6849242" y="4272414"/>
            <a:ext cx="1974039" cy="1312736"/>
          </a:xfrm>
          <a:prstGeom prst="rect">
            <a:avLst/>
          </a:prstGeom>
        </p:spPr>
      </p:pic>
      <p:grpSp>
        <p:nvGrpSpPr>
          <p:cNvPr id="3" name="Group 3"/>
          <p:cNvGrpSpPr/>
          <p:nvPr/>
        </p:nvGrpSpPr>
        <p:grpSpPr>
          <a:xfrm>
            <a:off x="1451946" y="4272414"/>
            <a:ext cx="6583744" cy="2281748"/>
            <a:chOff x="0" y="0"/>
            <a:chExt cx="8778325" cy="3042330"/>
          </a:xfrm>
        </p:grpSpPr>
        <p:sp>
          <p:nvSpPr>
            <p:cNvPr id="4" name="TextBox 4"/>
            <p:cNvSpPr txBox="1"/>
            <p:nvPr/>
          </p:nvSpPr>
          <p:spPr>
            <a:xfrm>
              <a:off x="0" y="-190500"/>
              <a:ext cx="8778325" cy="2120900"/>
            </a:xfrm>
            <a:prstGeom prst="rect">
              <a:avLst/>
            </a:prstGeom>
          </p:spPr>
          <p:txBody>
            <a:bodyPr lIns="0" tIns="0" rIns="0" bIns="0" rtlCol="0" anchor="t">
              <a:spAutoFit/>
            </a:bodyPr>
            <a:lstStyle/>
            <a:p>
              <a:pPr>
                <a:lnSpc>
                  <a:spcPts val="11400"/>
                </a:lnSpc>
              </a:pPr>
              <a:r>
                <a:rPr lang="en-US" sz="9500" dirty="0">
                  <a:solidFill>
                    <a:srgbClr val="090909"/>
                  </a:solidFill>
                  <a:latin typeface="Times New Roman Bold"/>
                </a:rPr>
                <a:t>Novelty</a:t>
              </a:r>
            </a:p>
          </p:txBody>
        </p:sp>
        <p:sp>
          <p:nvSpPr>
            <p:cNvPr id="5" name="TextBox 5"/>
            <p:cNvSpPr txBox="1"/>
            <p:nvPr/>
          </p:nvSpPr>
          <p:spPr>
            <a:xfrm>
              <a:off x="0" y="2435905"/>
              <a:ext cx="8778325" cy="606425"/>
            </a:xfrm>
            <a:prstGeom prst="rect">
              <a:avLst/>
            </a:prstGeom>
          </p:spPr>
          <p:txBody>
            <a:bodyPr lIns="0" tIns="0" rIns="0" bIns="0" rtlCol="0" anchor="t">
              <a:spAutoFit/>
            </a:bodyPr>
            <a:lstStyle/>
            <a:p>
              <a:pPr>
                <a:lnSpc>
                  <a:spcPts val="3599"/>
                </a:lnSpc>
              </a:pPr>
              <a:endParaRPr/>
            </a:p>
          </p:txBody>
        </p:sp>
      </p:grpSp>
      <p:grpSp>
        <p:nvGrpSpPr>
          <p:cNvPr id="6" name="Group 6"/>
          <p:cNvGrpSpPr/>
          <p:nvPr/>
        </p:nvGrpSpPr>
        <p:grpSpPr>
          <a:xfrm>
            <a:off x="11108522" y="1417535"/>
            <a:ext cx="5748355" cy="3650275"/>
            <a:chOff x="0" y="0"/>
            <a:chExt cx="7664473" cy="4867033"/>
          </a:xfrm>
        </p:grpSpPr>
        <p:sp>
          <p:nvSpPr>
            <p:cNvPr id="7" name="TextBox 7"/>
            <p:cNvSpPr txBox="1"/>
            <p:nvPr/>
          </p:nvSpPr>
          <p:spPr>
            <a:xfrm>
              <a:off x="0" y="-19050"/>
              <a:ext cx="7664473" cy="628650"/>
            </a:xfrm>
            <a:prstGeom prst="rect">
              <a:avLst/>
            </a:prstGeom>
          </p:spPr>
          <p:txBody>
            <a:bodyPr lIns="0" tIns="0" rIns="0" bIns="0" rtlCol="0" anchor="t">
              <a:spAutoFit/>
            </a:bodyPr>
            <a:lstStyle/>
            <a:p>
              <a:pPr>
                <a:lnSpc>
                  <a:spcPts val="3600"/>
                </a:lnSpc>
              </a:pPr>
              <a:r>
                <a:rPr lang="en-US" sz="3000">
                  <a:solidFill>
                    <a:srgbClr val="090909"/>
                  </a:solidFill>
                  <a:latin typeface="Roboto Bold"/>
                </a:rPr>
                <a:t>Recommendation</a:t>
              </a:r>
            </a:p>
          </p:txBody>
        </p:sp>
        <p:sp>
          <p:nvSpPr>
            <p:cNvPr id="8" name="TextBox 8"/>
            <p:cNvSpPr txBox="1"/>
            <p:nvPr/>
          </p:nvSpPr>
          <p:spPr>
            <a:xfrm>
              <a:off x="0" y="805149"/>
              <a:ext cx="7664473" cy="4061883"/>
            </a:xfrm>
            <a:prstGeom prst="rect">
              <a:avLst/>
            </a:prstGeom>
          </p:spPr>
          <p:txBody>
            <a:bodyPr lIns="0" tIns="0" rIns="0" bIns="0" rtlCol="0" anchor="t">
              <a:spAutoFit/>
            </a:bodyPr>
            <a:lstStyle/>
            <a:p>
              <a:pPr marL="0" lvl="1" indent="0" algn="l">
                <a:lnSpc>
                  <a:spcPts val="3500"/>
                </a:lnSpc>
                <a:spcBef>
                  <a:spcPct val="0"/>
                </a:spcBef>
              </a:pPr>
              <a:r>
                <a:rPr lang="en-US" sz="2500">
                  <a:solidFill>
                    <a:srgbClr val="090909"/>
                  </a:solidFill>
                  <a:latin typeface="Roboto"/>
                </a:rPr>
                <a:t>We will provide a summary of the recommended papers and then perform vectorization on the recommended papers to further refine the recommendations and re-rank the papers ,to increase the efficiency of reccomendation.</a:t>
              </a:r>
            </a:p>
          </p:txBody>
        </p:sp>
      </p:grpSp>
      <p:sp>
        <p:nvSpPr>
          <p:cNvPr id="9" name="TextBox 9"/>
          <p:cNvSpPr txBox="1"/>
          <p:nvPr/>
        </p:nvSpPr>
        <p:spPr>
          <a:xfrm>
            <a:off x="9713128" y="1309097"/>
            <a:ext cx="924904" cy="838200"/>
          </a:xfrm>
          <a:prstGeom prst="rect">
            <a:avLst/>
          </a:prstGeom>
        </p:spPr>
        <p:txBody>
          <a:bodyPr lIns="0" tIns="0" rIns="0" bIns="0" rtlCol="0" anchor="t">
            <a:spAutoFit/>
          </a:bodyPr>
          <a:lstStyle/>
          <a:p>
            <a:pPr>
              <a:lnSpc>
                <a:spcPts val="6600"/>
              </a:lnSpc>
            </a:pPr>
            <a:r>
              <a:rPr lang="en-US" sz="5500">
                <a:solidFill>
                  <a:srgbClr val="FFBE40"/>
                </a:solidFill>
                <a:latin typeface="Roboto Bold"/>
              </a:rPr>
              <a:t>01</a:t>
            </a:r>
          </a:p>
        </p:txBody>
      </p:sp>
      <p:grpSp>
        <p:nvGrpSpPr>
          <p:cNvPr id="10" name="Group 10"/>
          <p:cNvGrpSpPr/>
          <p:nvPr/>
        </p:nvGrpSpPr>
        <p:grpSpPr>
          <a:xfrm>
            <a:off x="11108522" y="5413288"/>
            <a:ext cx="5748355" cy="2773975"/>
            <a:chOff x="0" y="0"/>
            <a:chExt cx="7664473" cy="3698633"/>
          </a:xfrm>
        </p:grpSpPr>
        <p:sp>
          <p:nvSpPr>
            <p:cNvPr id="11" name="TextBox 11"/>
            <p:cNvSpPr txBox="1"/>
            <p:nvPr/>
          </p:nvSpPr>
          <p:spPr>
            <a:xfrm>
              <a:off x="0" y="-19050"/>
              <a:ext cx="7664473" cy="628650"/>
            </a:xfrm>
            <a:prstGeom prst="rect">
              <a:avLst/>
            </a:prstGeom>
          </p:spPr>
          <p:txBody>
            <a:bodyPr lIns="0" tIns="0" rIns="0" bIns="0" rtlCol="0" anchor="t">
              <a:spAutoFit/>
            </a:bodyPr>
            <a:lstStyle/>
            <a:p>
              <a:pPr>
                <a:lnSpc>
                  <a:spcPts val="3600"/>
                </a:lnSpc>
              </a:pPr>
              <a:r>
                <a:rPr lang="en-US" sz="3000">
                  <a:solidFill>
                    <a:srgbClr val="090909"/>
                  </a:solidFill>
                  <a:latin typeface="Roboto Bold"/>
                </a:rPr>
                <a:t>Quick Overview</a:t>
              </a:r>
            </a:p>
          </p:txBody>
        </p:sp>
        <p:sp>
          <p:nvSpPr>
            <p:cNvPr id="12" name="TextBox 12"/>
            <p:cNvSpPr txBox="1"/>
            <p:nvPr/>
          </p:nvSpPr>
          <p:spPr>
            <a:xfrm>
              <a:off x="0" y="805149"/>
              <a:ext cx="7664473" cy="2893483"/>
            </a:xfrm>
            <a:prstGeom prst="rect">
              <a:avLst/>
            </a:prstGeom>
          </p:spPr>
          <p:txBody>
            <a:bodyPr lIns="0" tIns="0" rIns="0" bIns="0" rtlCol="0" anchor="t">
              <a:spAutoFit/>
            </a:bodyPr>
            <a:lstStyle/>
            <a:p>
              <a:pPr marL="0" lvl="1" indent="0" algn="l">
                <a:lnSpc>
                  <a:spcPts val="3500"/>
                </a:lnSpc>
                <a:spcBef>
                  <a:spcPct val="0"/>
                </a:spcBef>
              </a:pPr>
              <a:r>
                <a:rPr lang="en-US" sz="2500">
                  <a:solidFill>
                    <a:srgbClr val="090909"/>
                  </a:solidFill>
                  <a:latin typeface="Roboto"/>
                </a:rPr>
                <a:t>A culmination of paper recommendation and text summarization will be a great boon to the researchers by saving them from wasting time on fully exploring non relevant information.</a:t>
              </a:r>
            </a:p>
          </p:txBody>
        </p:sp>
      </p:grpSp>
      <p:sp>
        <p:nvSpPr>
          <p:cNvPr id="13" name="TextBox 13"/>
          <p:cNvSpPr txBox="1"/>
          <p:nvPr/>
        </p:nvSpPr>
        <p:spPr>
          <a:xfrm>
            <a:off x="9713128" y="5403763"/>
            <a:ext cx="924904" cy="838200"/>
          </a:xfrm>
          <a:prstGeom prst="rect">
            <a:avLst/>
          </a:prstGeom>
        </p:spPr>
        <p:txBody>
          <a:bodyPr lIns="0" tIns="0" rIns="0" bIns="0" rtlCol="0" anchor="t">
            <a:spAutoFit/>
          </a:bodyPr>
          <a:lstStyle/>
          <a:p>
            <a:pPr>
              <a:lnSpc>
                <a:spcPts val="6600"/>
              </a:lnSpc>
            </a:pPr>
            <a:r>
              <a:rPr lang="en-US" sz="5500">
                <a:solidFill>
                  <a:srgbClr val="FFBE40"/>
                </a:solidFill>
                <a:latin typeface="Roboto Bold"/>
              </a:rPr>
              <a:t>02</a:t>
            </a:r>
          </a:p>
        </p:txBody>
      </p:sp>
      <p:pic>
        <p:nvPicPr>
          <p:cNvPr id="14" name="WhatsApp Audio 2023-04-23 at 10.30.48 PM">
            <a:hlinkClick r:id="" action="ppaction://media"/>
            <a:extLst>
              <a:ext uri="{FF2B5EF4-FFF2-40B4-BE49-F238E27FC236}">
                <a16:creationId xmlns:a16="http://schemas.microsoft.com/office/drawing/2014/main" id="{87483541-CE1C-5ECF-09C2-7EF045127A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940800" y="49403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7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9220200" y="38100"/>
            <a:ext cx="9144000" cy="10287000"/>
          </a:xfrm>
          <a:prstGeom prst="rect">
            <a:avLst/>
          </a:prstGeom>
          <a:solidFill>
            <a:srgbClr val="090909"/>
          </a:solidFill>
        </p:spPr>
      </p:sp>
      <p:grpSp>
        <p:nvGrpSpPr>
          <p:cNvPr id="3" name="Group 3"/>
          <p:cNvGrpSpPr/>
          <p:nvPr/>
        </p:nvGrpSpPr>
        <p:grpSpPr>
          <a:xfrm>
            <a:off x="745125" y="96221"/>
            <a:ext cx="8127507" cy="2620133"/>
            <a:chOff x="0" y="0"/>
            <a:chExt cx="10836677" cy="3493510"/>
          </a:xfrm>
        </p:grpSpPr>
        <p:sp>
          <p:nvSpPr>
            <p:cNvPr id="4" name="TextBox 4"/>
            <p:cNvSpPr txBox="1"/>
            <p:nvPr/>
          </p:nvSpPr>
          <p:spPr>
            <a:xfrm>
              <a:off x="0" y="2147310"/>
              <a:ext cx="10836677" cy="1346200"/>
            </a:xfrm>
            <a:prstGeom prst="rect">
              <a:avLst/>
            </a:prstGeom>
          </p:spPr>
          <p:txBody>
            <a:bodyPr lIns="0" tIns="0" rIns="0" bIns="0" rtlCol="0" anchor="t">
              <a:spAutoFit/>
            </a:bodyPr>
            <a:lstStyle/>
            <a:p>
              <a:pPr>
                <a:lnSpc>
                  <a:spcPts val="7952"/>
                </a:lnSpc>
              </a:pPr>
              <a:r>
                <a:rPr lang="en-US" sz="6627">
                  <a:solidFill>
                    <a:srgbClr val="090909"/>
                  </a:solidFill>
                  <a:latin typeface="Calistoga"/>
                </a:rPr>
                <a:t>Future Works</a:t>
              </a:r>
            </a:p>
          </p:txBody>
        </p:sp>
        <p:pic>
          <p:nvPicPr>
            <p:cNvPr id="5" name="Picture 5"/>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0"/>
              <a:ext cx="1282636" cy="1249987"/>
            </a:xfrm>
            <a:prstGeom prst="rect">
              <a:avLst/>
            </a:prstGeom>
          </p:spPr>
        </p:pic>
      </p:grpSp>
      <p:sp>
        <p:nvSpPr>
          <p:cNvPr id="6" name="TextBox 6"/>
          <p:cNvSpPr txBox="1"/>
          <p:nvPr/>
        </p:nvSpPr>
        <p:spPr>
          <a:xfrm>
            <a:off x="10650141" y="2800706"/>
            <a:ext cx="6131719" cy="771525"/>
          </a:xfrm>
          <a:prstGeom prst="rect">
            <a:avLst/>
          </a:prstGeom>
        </p:spPr>
        <p:txBody>
          <a:bodyPr lIns="0" tIns="0" rIns="0" bIns="0" rtlCol="0" anchor="t">
            <a:spAutoFit/>
          </a:bodyPr>
          <a:lstStyle/>
          <a:p>
            <a:pPr>
              <a:lnSpc>
                <a:spcPts val="6000"/>
              </a:lnSpc>
            </a:pPr>
            <a:endParaRPr/>
          </a:p>
        </p:txBody>
      </p:sp>
      <p:pic>
        <p:nvPicPr>
          <p:cNvPr id="7" name="Picture 7"/>
          <p:cNvPicPr>
            <a:picLocks noChangeAspect="1"/>
          </p:cNvPicPr>
          <p:nvPr/>
        </p:nvPicPr>
        <p:blipFill>
          <a:blip r:embed="rId6"/>
          <a:srcRect/>
          <a:stretch>
            <a:fillRect/>
          </a:stretch>
        </p:blipFill>
        <p:spPr>
          <a:xfrm>
            <a:off x="745125" y="2716354"/>
            <a:ext cx="7364492" cy="7364492"/>
          </a:xfrm>
          <a:prstGeom prst="rect">
            <a:avLst/>
          </a:prstGeom>
        </p:spPr>
      </p:pic>
      <p:sp>
        <p:nvSpPr>
          <p:cNvPr id="8" name="TextBox 8"/>
          <p:cNvSpPr txBox="1"/>
          <p:nvPr/>
        </p:nvSpPr>
        <p:spPr>
          <a:xfrm>
            <a:off x="9429601" y="2229841"/>
            <a:ext cx="6474428" cy="574196"/>
          </a:xfrm>
          <a:prstGeom prst="rect">
            <a:avLst/>
          </a:prstGeom>
        </p:spPr>
        <p:txBody>
          <a:bodyPr wrap="square" lIns="0" tIns="0" rIns="0" bIns="0" rtlCol="0" anchor="t">
            <a:spAutoFit/>
          </a:bodyPr>
          <a:lstStyle/>
          <a:p>
            <a:pPr marL="734059" lvl="1" indent="-367030">
              <a:lnSpc>
                <a:spcPts val="4759"/>
              </a:lnSpc>
              <a:buFont typeface="Arial"/>
              <a:buChar char="•"/>
            </a:pPr>
            <a:r>
              <a:rPr lang="en-US" sz="3399" dirty="0">
                <a:solidFill>
                  <a:srgbClr val="FFBE40"/>
                </a:solidFill>
                <a:latin typeface="Canva Sans"/>
              </a:rPr>
              <a:t>Multi Modal Summarization</a:t>
            </a:r>
          </a:p>
        </p:txBody>
      </p:sp>
      <p:sp>
        <p:nvSpPr>
          <p:cNvPr id="9" name="TextBox 9"/>
          <p:cNvSpPr txBox="1"/>
          <p:nvPr/>
        </p:nvSpPr>
        <p:spPr>
          <a:xfrm>
            <a:off x="9429600" y="4267556"/>
            <a:ext cx="7791599" cy="574196"/>
          </a:xfrm>
          <a:prstGeom prst="rect">
            <a:avLst/>
          </a:prstGeom>
        </p:spPr>
        <p:txBody>
          <a:bodyPr wrap="square" lIns="0" tIns="0" rIns="0" bIns="0" rtlCol="0" anchor="t">
            <a:spAutoFit/>
          </a:bodyPr>
          <a:lstStyle/>
          <a:p>
            <a:pPr marL="734059" lvl="1" indent="-367030">
              <a:lnSpc>
                <a:spcPts val="4759"/>
              </a:lnSpc>
              <a:buFont typeface="Arial"/>
              <a:buChar char="•"/>
            </a:pPr>
            <a:r>
              <a:rPr lang="en-US" sz="3399" dirty="0">
                <a:solidFill>
                  <a:srgbClr val="FFBE40"/>
                </a:solidFill>
                <a:latin typeface="Canva Sans"/>
              </a:rPr>
              <a:t>Domain Specific Summarization</a:t>
            </a:r>
          </a:p>
        </p:txBody>
      </p:sp>
      <p:sp>
        <p:nvSpPr>
          <p:cNvPr id="10" name="TextBox 10"/>
          <p:cNvSpPr txBox="1"/>
          <p:nvPr/>
        </p:nvSpPr>
        <p:spPr>
          <a:xfrm>
            <a:off x="9429601" y="6305271"/>
            <a:ext cx="6724799" cy="574196"/>
          </a:xfrm>
          <a:prstGeom prst="rect">
            <a:avLst/>
          </a:prstGeom>
        </p:spPr>
        <p:txBody>
          <a:bodyPr wrap="square" lIns="0" tIns="0" rIns="0" bIns="0" rtlCol="0" anchor="t">
            <a:spAutoFit/>
          </a:bodyPr>
          <a:lstStyle/>
          <a:p>
            <a:pPr marL="734059" lvl="1" indent="-367030">
              <a:lnSpc>
                <a:spcPts val="4759"/>
              </a:lnSpc>
              <a:buFont typeface="Arial"/>
              <a:buChar char="•"/>
            </a:pPr>
            <a:r>
              <a:rPr lang="en-US" sz="3399" dirty="0">
                <a:solidFill>
                  <a:srgbClr val="FFBE40"/>
                </a:solidFill>
                <a:latin typeface="Canva Sans"/>
              </a:rPr>
              <a:t>Better Pdf Extraction</a:t>
            </a:r>
          </a:p>
        </p:txBody>
      </p:sp>
      <p:pic>
        <p:nvPicPr>
          <p:cNvPr id="11" name="WhatsApp Audio 2023-04-23 at 10.32.16 PM">
            <a:hlinkClick r:id="" action="ppaction://media"/>
            <a:extLst>
              <a:ext uri="{FF2B5EF4-FFF2-40B4-BE49-F238E27FC236}">
                <a16:creationId xmlns:a16="http://schemas.microsoft.com/office/drawing/2014/main" id="{C9B83757-6223-3DC0-5E4D-E31CBA9B203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940800" y="49403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04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sp>
        <p:nvSpPr>
          <p:cNvPr id="2" name="TextBox 2"/>
          <p:cNvSpPr txBox="1"/>
          <p:nvPr/>
        </p:nvSpPr>
        <p:spPr>
          <a:xfrm>
            <a:off x="9139238" y="4819967"/>
            <a:ext cx="9525" cy="580390"/>
          </a:xfrm>
          <a:prstGeom prst="rect">
            <a:avLst/>
          </a:prstGeom>
        </p:spPr>
        <p:txBody>
          <a:bodyPr lIns="0" tIns="0" rIns="0" bIns="0" rtlCol="0" anchor="t">
            <a:spAutoFit/>
          </a:bodyPr>
          <a:lstStyle/>
          <a:p>
            <a:pPr algn="ctr">
              <a:lnSpc>
                <a:spcPts val="4759"/>
              </a:lnSpc>
            </a:pPr>
            <a:endParaRPr/>
          </a:p>
        </p:txBody>
      </p:sp>
      <p:sp>
        <p:nvSpPr>
          <p:cNvPr id="3" name="TextBox 3"/>
          <p:cNvSpPr txBox="1"/>
          <p:nvPr/>
        </p:nvSpPr>
        <p:spPr>
          <a:xfrm>
            <a:off x="5446365" y="-171450"/>
            <a:ext cx="7385745" cy="1566544"/>
          </a:xfrm>
          <a:prstGeom prst="rect">
            <a:avLst/>
          </a:prstGeom>
        </p:spPr>
        <p:txBody>
          <a:bodyPr lIns="0" tIns="0" rIns="0" bIns="0" rtlCol="0" anchor="t">
            <a:spAutoFit/>
          </a:bodyPr>
          <a:lstStyle/>
          <a:p>
            <a:pPr algn="ctr">
              <a:lnSpc>
                <a:spcPts val="12880"/>
              </a:lnSpc>
            </a:pPr>
            <a:r>
              <a:rPr lang="en-US" sz="9200">
                <a:solidFill>
                  <a:srgbClr val="FFBE40"/>
                </a:solidFill>
                <a:latin typeface="Canva Sans Bold"/>
              </a:rPr>
              <a:t>Contribution</a:t>
            </a:r>
          </a:p>
        </p:txBody>
      </p:sp>
      <p:sp>
        <p:nvSpPr>
          <p:cNvPr id="4" name="TextBox 4"/>
          <p:cNvSpPr txBox="1"/>
          <p:nvPr/>
        </p:nvSpPr>
        <p:spPr>
          <a:xfrm>
            <a:off x="1927338" y="4090366"/>
            <a:ext cx="4487495" cy="615553"/>
          </a:xfrm>
          <a:prstGeom prst="rect">
            <a:avLst/>
          </a:prstGeom>
        </p:spPr>
        <p:txBody>
          <a:bodyPr wrap="square" lIns="0" tIns="0" rIns="0" bIns="0" rtlCol="0" anchor="t">
            <a:spAutoFit/>
          </a:bodyPr>
          <a:lstStyle/>
          <a:p>
            <a:pPr marL="734059" lvl="1" indent="-367030" algn="ctr">
              <a:lnSpc>
                <a:spcPts val="4759"/>
              </a:lnSpc>
              <a:buFont typeface="Arial"/>
              <a:buChar char="•"/>
            </a:pPr>
            <a:r>
              <a:rPr lang="en-US" sz="3399" dirty="0">
                <a:solidFill>
                  <a:srgbClr val="FFBE40"/>
                </a:solidFill>
                <a:latin typeface="Canva Sans"/>
              </a:rPr>
              <a:t>Chitransh Bose: </a:t>
            </a:r>
          </a:p>
        </p:txBody>
      </p:sp>
      <p:sp>
        <p:nvSpPr>
          <p:cNvPr id="5" name="TextBox 5"/>
          <p:cNvSpPr txBox="1"/>
          <p:nvPr/>
        </p:nvSpPr>
        <p:spPr>
          <a:xfrm>
            <a:off x="2189530" y="5036779"/>
            <a:ext cx="5125670" cy="574196"/>
          </a:xfrm>
          <a:prstGeom prst="rect">
            <a:avLst/>
          </a:prstGeom>
        </p:spPr>
        <p:txBody>
          <a:bodyPr wrap="square" lIns="0" tIns="0" rIns="0" bIns="0" rtlCol="0" anchor="t">
            <a:spAutoFit/>
          </a:bodyPr>
          <a:lstStyle/>
          <a:p>
            <a:pPr marL="734059" lvl="1" indent="-367030" algn="ctr">
              <a:lnSpc>
                <a:spcPts val="4759"/>
              </a:lnSpc>
              <a:buFont typeface="Arial"/>
              <a:buChar char="•"/>
            </a:pPr>
            <a:r>
              <a:rPr lang="en-US" sz="3399" dirty="0">
                <a:solidFill>
                  <a:srgbClr val="FFBE40"/>
                </a:solidFill>
                <a:latin typeface="Canva Sans"/>
              </a:rPr>
              <a:t>Varun Jhunjhunwala: </a:t>
            </a:r>
          </a:p>
        </p:txBody>
      </p:sp>
      <p:sp>
        <p:nvSpPr>
          <p:cNvPr id="6" name="Rectangle 5"/>
          <p:cNvSpPr/>
          <p:nvPr/>
        </p:nvSpPr>
        <p:spPr>
          <a:xfrm>
            <a:off x="7216921" y="4044018"/>
            <a:ext cx="9144000" cy="666529"/>
          </a:xfrm>
          <a:prstGeom prst="rect">
            <a:avLst/>
          </a:prstGeom>
        </p:spPr>
        <p:txBody>
          <a:bodyPr>
            <a:spAutoFit/>
          </a:bodyPr>
          <a:lstStyle/>
          <a:p>
            <a:pPr marL="734059" lvl="1" indent="-367030">
              <a:lnSpc>
                <a:spcPts val="4759"/>
              </a:lnSpc>
              <a:buFont typeface="Arial"/>
              <a:buChar char="•"/>
            </a:pPr>
            <a:r>
              <a:rPr lang="en-US" sz="3399" dirty="0">
                <a:solidFill>
                  <a:srgbClr val="FFFFFF"/>
                </a:solidFill>
                <a:latin typeface="Canva Sans"/>
              </a:rPr>
              <a:t>Text Summarization</a:t>
            </a:r>
          </a:p>
        </p:txBody>
      </p:sp>
      <p:sp>
        <p:nvSpPr>
          <p:cNvPr id="7" name="Rectangle 6"/>
          <p:cNvSpPr/>
          <p:nvPr/>
        </p:nvSpPr>
        <p:spPr>
          <a:xfrm>
            <a:off x="7216921" y="4990612"/>
            <a:ext cx="9144000" cy="666529"/>
          </a:xfrm>
          <a:prstGeom prst="rect">
            <a:avLst/>
          </a:prstGeom>
        </p:spPr>
        <p:txBody>
          <a:bodyPr>
            <a:spAutoFit/>
          </a:bodyPr>
          <a:lstStyle/>
          <a:p>
            <a:pPr marL="734059" lvl="1" indent="-367030">
              <a:lnSpc>
                <a:spcPts val="4759"/>
              </a:lnSpc>
              <a:buFont typeface="Arial"/>
              <a:buChar char="•"/>
            </a:pPr>
            <a:r>
              <a:rPr lang="en-US" sz="3399" dirty="0">
                <a:solidFill>
                  <a:srgbClr val="FFFFFF"/>
                </a:solidFill>
                <a:latin typeface="Canva Sans"/>
              </a:rPr>
              <a:t>Text Summarization</a:t>
            </a:r>
          </a:p>
        </p:txBody>
      </p:sp>
      <p:sp>
        <p:nvSpPr>
          <p:cNvPr id="8" name="Rectangle 7"/>
          <p:cNvSpPr/>
          <p:nvPr/>
        </p:nvSpPr>
        <p:spPr>
          <a:xfrm>
            <a:off x="2189530" y="2171700"/>
            <a:ext cx="3008196" cy="707886"/>
          </a:xfrm>
          <a:prstGeom prst="rect">
            <a:avLst/>
          </a:prstGeom>
        </p:spPr>
        <p:txBody>
          <a:bodyPr wrap="none">
            <a:spAutoFit/>
          </a:bodyPr>
          <a:lstStyle/>
          <a:p>
            <a:pPr marL="734059" lvl="1" indent="-367030" algn="ctr">
              <a:lnSpc>
                <a:spcPts val="4759"/>
              </a:lnSpc>
              <a:buFont typeface="Arial"/>
              <a:buChar char="•"/>
            </a:pPr>
            <a:r>
              <a:rPr lang="en-US" sz="3399" dirty="0">
                <a:solidFill>
                  <a:srgbClr val="FFBE40"/>
                </a:solidFill>
                <a:latin typeface="Canva Sans"/>
              </a:rPr>
              <a:t>Ranit Pal: </a:t>
            </a:r>
          </a:p>
        </p:txBody>
      </p:sp>
      <p:sp>
        <p:nvSpPr>
          <p:cNvPr id="10" name="Rectangle 9"/>
          <p:cNvSpPr/>
          <p:nvPr/>
        </p:nvSpPr>
        <p:spPr>
          <a:xfrm>
            <a:off x="7086600" y="2018344"/>
            <a:ext cx="9144000" cy="666529"/>
          </a:xfrm>
          <a:prstGeom prst="rect">
            <a:avLst/>
          </a:prstGeom>
        </p:spPr>
        <p:txBody>
          <a:bodyPr>
            <a:spAutoFit/>
          </a:bodyPr>
          <a:lstStyle/>
          <a:p>
            <a:pPr marL="734059" lvl="1" indent="-367030">
              <a:lnSpc>
                <a:spcPts val="4759"/>
              </a:lnSpc>
              <a:buFont typeface="Arial"/>
              <a:buChar char="•"/>
            </a:pPr>
            <a:r>
              <a:rPr lang="en-US" sz="3399" dirty="0">
                <a:solidFill>
                  <a:srgbClr val="FFFFFF"/>
                </a:solidFill>
                <a:latin typeface="Canva Sans"/>
              </a:rPr>
              <a:t>Research paper recommendation</a:t>
            </a:r>
          </a:p>
        </p:txBody>
      </p:sp>
      <p:sp>
        <p:nvSpPr>
          <p:cNvPr id="11" name="Rectangle 10"/>
          <p:cNvSpPr/>
          <p:nvPr/>
        </p:nvSpPr>
        <p:spPr>
          <a:xfrm>
            <a:off x="2146153" y="3139395"/>
            <a:ext cx="4558299" cy="707886"/>
          </a:xfrm>
          <a:prstGeom prst="rect">
            <a:avLst/>
          </a:prstGeom>
        </p:spPr>
        <p:txBody>
          <a:bodyPr wrap="none">
            <a:spAutoFit/>
          </a:bodyPr>
          <a:lstStyle/>
          <a:p>
            <a:pPr marL="734059" lvl="1" indent="-367030">
              <a:lnSpc>
                <a:spcPts val="4759"/>
              </a:lnSpc>
              <a:buFont typeface="Arial"/>
              <a:buChar char="•"/>
            </a:pPr>
            <a:r>
              <a:rPr lang="en-US" sz="3399" dirty="0">
                <a:solidFill>
                  <a:srgbClr val="FFBE40"/>
                </a:solidFill>
                <a:latin typeface="Canva Sans"/>
              </a:rPr>
              <a:t>Soumyajyoti Das:</a:t>
            </a:r>
          </a:p>
        </p:txBody>
      </p:sp>
      <p:sp>
        <p:nvSpPr>
          <p:cNvPr id="12" name="Rectangle 11"/>
          <p:cNvSpPr/>
          <p:nvPr/>
        </p:nvSpPr>
        <p:spPr>
          <a:xfrm>
            <a:off x="7104845" y="3009900"/>
            <a:ext cx="7940635" cy="707886"/>
          </a:xfrm>
          <a:prstGeom prst="rect">
            <a:avLst/>
          </a:prstGeom>
        </p:spPr>
        <p:txBody>
          <a:bodyPr wrap="none">
            <a:spAutoFit/>
          </a:bodyPr>
          <a:lstStyle/>
          <a:p>
            <a:pPr marL="734059" lvl="1" indent="-367030">
              <a:lnSpc>
                <a:spcPts val="4759"/>
              </a:lnSpc>
              <a:buFont typeface="Arial"/>
              <a:buChar char="•"/>
            </a:pPr>
            <a:r>
              <a:rPr lang="en-US" sz="3399" dirty="0">
                <a:solidFill>
                  <a:srgbClr val="FFFFFF"/>
                </a:solidFill>
                <a:latin typeface="Canva Sans"/>
              </a:rPr>
              <a:t>Research paper recommendation</a:t>
            </a:r>
          </a:p>
        </p:txBody>
      </p:sp>
      <p:pic>
        <p:nvPicPr>
          <p:cNvPr id="9" name="WhatsApp Audio 2023-04-23 at 10.33.25 PM">
            <a:hlinkClick r:id="" action="ppaction://media"/>
            <a:extLst>
              <a:ext uri="{FF2B5EF4-FFF2-40B4-BE49-F238E27FC236}">
                <a16:creationId xmlns:a16="http://schemas.microsoft.com/office/drawing/2014/main" id="{A8E9A762-0B05-52DC-6441-5E6A89CAFF8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40800" y="49403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5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sp>
        <p:nvSpPr>
          <p:cNvPr id="2" name="TextBox 2"/>
          <p:cNvSpPr txBox="1"/>
          <p:nvPr/>
        </p:nvSpPr>
        <p:spPr>
          <a:xfrm>
            <a:off x="5569917" y="-171450"/>
            <a:ext cx="6412483" cy="1566544"/>
          </a:xfrm>
          <a:prstGeom prst="rect">
            <a:avLst/>
          </a:prstGeom>
        </p:spPr>
        <p:txBody>
          <a:bodyPr lIns="0" tIns="0" rIns="0" bIns="0" rtlCol="0" anchor="t">
            <a:spAutoFit/>
          </a:bodyPr>
          <a:lstStyle/>
          <a:p>
            <a:pPr algn="ctr">
              <a:lnSpc>
                <a:spcPts val="12880"/>
              </a:lnSpc>
            </a:pPr>
            <a:r>
              <a:rPr lang="en-US" sz="9200">
                <a:solidFill>
                  <a:srgbClr val="FFBE40"/>
                </a:solidFill>
                <a:latin typeface="Canva Sans Bold"/>
              </a:rPr>
              <a:t>Conclusion</a:t>
            </a:r>
          </a:p>
        </p:txBody>
      </p:sp>
      <p:sp>
        <p:nvSpPr>
          <p:cNvPr id="3" name="TextBox 3"/>
          <p:cNvSpPr txBox="1"/>
          <p:nvPr/>
        </p:nvSpPr>
        <p:spPr>
          <a:xfrm>
            <a:off x="449585" y="1652440"/>
            <a:ext cx="17294723" cy="5155899"/>
          </a:xfrm>
          <a:prstGeom prst="rect">
            <a:avLst/>
          </a:prstGeom>
        </p:spPr>
        <p:txBody>
          <a:bodyPr lIns="0" tIns="0" rIns="0" bIns="0" rtlCol="0" anchor="t">
            <a:spAutoFit/>
          </a:bodyPr>
          <a:lstStyle/>
          <a:p>
            <a:pPr>
              <a:lnSpc>
                <a:spcPts val="4501"/>
              </a:lnSpc>
            </a:pPr>
            <a:r>
              <a:rPr lang="en-US" sz="3215" dirty="0">
                <a:solidFill>
                  <a:srgbClr val="FFFFFF"/>
                </a:solidFill>
                <a:latin typeface="Canva Sans"/>
              </a:rPr>
              <a:t>Although there were systems like Google scholar that recommends the research paper but as the size of information is increasing rapidly the need for the system that summarizes the content in order to save the time is important. Thus, we have proposed a system that recommends the paper and generates the summary. The summary is generated section wise and then the re-ranking of the paper is done to provide better results to the user and finally the abstractive summary is provided. Generating a summary is a difficult task as the format of the papers is not uniform also it requires heavy computational power. Thus, we faced these limitations and the system can be improved in future by overcoming these faced challenges.</a:t>
            </a:r>
          </a:p>
        </p:txBody>
      </p:sp>
      <p:pic>
        <p:nvPicPr>
          <p:cNvPr id="4" name="WhatsApp Audio 2023-04-23 at 10.35.08 PM">
            <a:hlinkClick r:id="" action="ppaction://media"/>
            <a:extLst>
              <a:ext uri="{FF2B5EF4-FFF2-40B4-BE49-F238E27FC236}">
                <a16:creationId xmlns:a16="http://schemas.microsoft.com/office/drawing/2014/main" id="{31899C87-1247-37B9-F8C9-F81B7E623C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40800" y="49403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4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grpSp>
        <p:nvGrpSpPr>
          <p:cNvPr id="2" name="Group 2"/>
          <p:cNvGrpSpPr/>
          <p:nvPr/>
        </p:nvGrpSpPr>
        <p:grpSpPr>
          <a:xfrm>
            <a:off x="-3385005" y="3679219"/>
            <a:ext cx="25058010" cy="5149224"/>
            <a:chOff x="0" y="0"/>
            <a:chExt cx="33410681" cy="6865632"/>
          </a:xfrm>
        </p:grpSpPr>
        <p:sp>
          <p:nvSpPr>
            <p:cNvPr id="3" name="TextBox 3"/>
            <p:cNvSpPr txBox="1"/>
            <p:nvPr/>
          </p:nvSpPr>
          <p:spPr>
            <a:xfrm>
              <a:off x="0" y="-19050"/>
              <a:ext cx="33410681" cy="3232150"/>
            </a:xfrm>
            <a:prstGeom prst="rect">
              <a:avLst/>
            </a:prstGeom>
          </p:spPr>
          <p:txBody>
            <a:bodyPr lIns="0" tIns="0" rIns="0" bIns="0" rtlCol="0" anchor="t">
              <a:spAutoFit/>
            </a:bodyPr>
            <a:lstStyle/>
            <a:p>
              <a:pPr algn="ctr">
                <a:lnSpc>
                  <a:spcPts val="19029"/>
                </a:lnSpc>
              </a:pPr>
              <a:r>
                <a:rPr lang="en-US" sz="15857">
                  <a:solidFill>
                    <a:srgbClr val="FFBE40"/>
                  </a:solidFill>
                  <a:latin typeface="Maragsa"/>
                </a:rPr>
                <a:t>Thank You</a:t>
              </a:r>
            </a:p>
          </p:txBody>
        </p:sp>
        <p:sp>
          <p:nvSpPr>
            <p:cNvPr id="4" name="TextBox 4"/>
            <p:cNvSpPr txBox="1"/>
            <p:nvPr/>
          </p:nvSpPr>
          <p:spPr>
            <a:xfrm>
              <a:off x="0" y="5106682"/>
              <a:ext cx="33410681" cy="1758950"/>
            </a:xfrm>
            <a:prstGeom prst="rect">
              <a:avLst/>
            </a:prstGeom>
          </p:spPr>
          <p:txBody>
            <a:bodyPr lIns="0" tIns="0" rIns="0" bIns="0" rtlCol="0" anchor="t">
              <a:spAutoFit/>
            </a:bodyPr>
            <a:lstStyle/>
            <a:p>
              <a:pPr algn="ctr">
                <a:lnSpc>
                  <a:spcPts val="10321"/>
                </a:lnSpc>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sp>
        <p:nvSpPr>
          <p:cNvPr id="2" name="TextBox 2"/>
          <p:cNvSpPr txBox="1"/>
          <p:nvPr/>
        </p:nvSpPr>
        <p:spPr>
          <a:xfrm>
            <a:off x="6511119" y="-171450"/>
            <a:ext cx="5265762" cy="1566544"/>
          </a:xfrm>
          <a:prstGeom prst="rect">
            <a:avLst/>
          </a:prstGeom>
        </p:spPr>
        <p:txBody>
          <a:bodyPr lIns="0" tIns="0" rIns="0" bIns="0" rtlCol="0" anchor="t">
            <a:spAutoFit/>
          </a:bodyPr>
          <a:lstStyle/>
          <a:p>
            <a:pPr algn="ctr">
              <a:lnSpc>
                <a:spcPts val="12880"/>
              </a:lnSpc>
            </a:pPr>
            <a:r>
              <a:rPr lang="en-US" sz="9200">
                <a:solidFill>
                  <a:srgbClr val="FFBE40"/>
                </a:solidFill>
                <a:latin typeface="Canva Sans Bold"/>
              </a:rPr>
              <a:t>Contents</a:t>
            </a:r>
          </a:p>
        </p:txBody>
      </p:sp>
      <p:sp>
        <p:nvSpPr>
          <p:cNvPr id="3" name="TextBox 3"/>
          <p:cNvSpPr txBox="1"/>
          <p:nvPr/>
        </p:nvSpPr>
        <p:spPr>
          <a:xfrm>
            <a:off x="1511834" y="1806400"/>
            <a:ext cx="7937300" cy="8200239"/>
          </a:xfrm>
          <a:prstGeom prst="rect">
            <a:avLst/>
          </a:prstGeom>
        </p:spPr>
        <p:txBody>
          <a:bodyPr lIns="0" tIns="0" rIns="0" bIns="0" rtlCol="0" anchor="t">
            <a:spAutoFit/>
          </a:bodyPr>
          <a:lstStyle/>
          <a:p>
            <a:pPr marL="915429" lvl="1" indent="-457714">
              <a:lnSpc>
                <a:spcPts val="5936"/>
              </a:lnSpc>
              <a:buFont typeface="Arial"/>
              <a:buChar char="•"/>
            </a:pPr>
            <a:r>
              <a:rPr lang="en-US" sz="4240">
                <a:solidFill>
                  <a:srgbClr val="FFFFFF"/>
                </a:solidFill>
                <a:latin typeface="Canva Sans"/>
              </a:rPr>
              <a:t>Problem Statement</a:t>
            </a:r>
          </a:p>
          <a:p>
            <a:pPr marL="915429" lvl="1" indent="-457714">
              <a:lnSpc>
                <a:spcPts val="5936"/>
              </a:lnSpc>
              <a:buFont typeface="Arial"/>
              <a:buChar char="•"/>
            </a:pPr>
            <a:r>
              <a:rPr lang="en-US" sz="4240">
                <a:solidFill>
                  <a:srgbClr val="FFFFFF"/>
                </a:solidFill>
                <a:latin typeface="Canva Sans"/>
              </a:rPr>
              <a:t>Literature Review</a:t>
            </a:r>
          </a:p>
          <a:p>
            <a:pPr marL="915429" lvl="1" indent="-457714">
              <a:lnSpc>
                <a:spcPts val="5936"/>
              </a:lnSpc>
              <a:buFont typeface="Arial"/>
              <a:buChar char="•"/>
            </a:pPr>
            <a:r>
              <a:rPr lang="en-US" sz="4240">
                <a:solidFill>
                  <a:srgbClr val="FFFFFF"/>
                </a:solidFill>
                <a:latin typeface="Canva Sans"/>
              </a:rPr>
              <a:t>Proposed Solution</a:t>
            </a:r>
          </a:p>
          <a:p>
            <a:pPr marL="915429" lvl="1" indent="-457714">
              <a:lnSpc>
                <a:spcPts val="5936"/>
              </a:lnSpc>
              <a:buFont typeface="Arial"/>
              <a:buChar char="•"/>
            </a:pPr>
            <a:r>
              <a:rPr lang="en-US" sz="4240">
                <a:solidFill>
                  <a:srgbClr val="FFFFFF"/>
                </a:solidFill>
                <a:latin typeface="Canva Sans"/>
              </a:rPr>
              <a:t>Approaches</a:t>
            </a:r>
          </a:p>
          <a:p>
            <a:pPr marL="915429" lvl="1" indent="-457714">
              <a:lnSpc>
                <a:spcPts val="5936"/>
              </a:lnSpc>
              <a:buFont typeface="Arial"/>
              <a:buChar char="•"/>
            </a:pPr>
            <a:r>
              <a:rPr lang="en-US" sz="4240">
                <a:solidFill>
                  <a:srgbClr val="FFFFFF"/>
                </a:solidFill>
                <a:latin typeface="Canva Sans"/>
              </a:rPr>
              <a:t>Methodology</a:t>
            </a:r>
          </a:p>
          <a:p>
            <a:pPr marL="915429" lvl="1" indent="-457714">
              <a:lnSpc>
                <a:spcPts val="5936"/>
              </a:lnSpc>
              <a:buFont typeface="Arial"/>
              <a:buChar char="•"/>
            </a:pPr>
            <a:r>
              <a:rPr lang="en-US" sz="4240">
                <a:solidFill>
                  <a:srgbClr val="FFFFFF"/>
                </a:solidFill>
                <a:latin typeface="Canva Sans"/>
              </a:rPr>
              <a:t>Flowchart</a:t>
            </a:r>
          </a:p>
          <a:p>
            <a:pPr marL="915429" lvl="1" indent="-457714">
              <a:lnSpc>
                <a:spcPts val="5936"/>
              </a:lnSpc>
              <a:buFont typeface="Arial"/>
              <a:buChar char="•"/>
            </a:pPr>
            <a:r>
              <a:rPr lang="en-US" sz="4240">
                <a:solidFill>
                  <a:srgbClr val="FFFFFF"/>
                </a:solidFill>
                <a:latin typeface="Canva Sans"/>
              </a:rPr>
              <a:t>Novelty</a:t>
            </a:r>
          </a:p>
          <a:p>
            <a:pPr marL="915429" lvl="1" indent="-457714">
              <a:lnSpc>
                <a:spcPts val="5936"/>
              </a:lnSpc>
              <a:buFont typeface="Arial"/>
              <a:buChar char="•"/>
            </a:pPr>
            <a:r>
              <a:rPr lang="en-US" sz="4240">
                <a:solidFill>
                  <a:srgbClr val="FFFFFF"/>
                </a:solidFill>
                <a:latin typeface="Canva Sans"/>
              </a:rPr>
              <a:t>Future Works</a:t>
            </a:r>
          </a:p>
          <a:p>
            <a:pPr marL="915429" lvl="1" indent="-457714">
              <a:lnSpc>
                <a:spcPts val="5936"/>
              </a:lnSpc>
              <a:buFont typeface="Arial"/>
              <a:buChar char="•"/>
            </a:pPr>
            <a:r>
              <a:rPr lang="en-US" sz="4240">
                <a:solidFill>
                  <a:srgbClr val="FFFFFF"/>
                </a:solidFill>
                <a:latin typeface="Canva Sans"/>
              </a:rPr>
              <a:t>Contribution</a:t>
            </a:r>
          </a:p>
          <a:p>
            <a:pPr marL="915429" lvl="1" indent="-457714">
              <a:lnSpc>
                <a:spcPts val="5936"/>
              </a:lnSpc>
              <a:buFont typeface="Arial"/>
              <a:buChar char="•"/>
            </a:pPr>
            <a:r>
              <a:rPr lang="en-US" sz="4240">
                <a:solidFill>
                  <a:srgbClr val="FFFFFF"/>
                </a:solidFill>
                <a:latin typeface="Canva Sans"/>
              </a:rPr>
              <a:t>Conclusion</a:t>
            </a:r>
          </a:p>
          <a:p>
            <a:pPr>
              <a:lnSpc>
                <a:spcPts val="5936"/>
              </a:lnSpc>
            </a:pPr>
            <a:endParaRPr lang="en-US" sz="4240">
              <a:solidFill>
                <a:srgbClr val="FFFFFF"/>
              </a:solidFill>
              <a:latin typeface="Canva Sans"/>
            </a:endParaRPr>
          </a:p>
        </p:txBody>
      </p:sp>
      <p:pic>
        <p:nvPicPr>
          <p:cNvPr id="4" name="WhatsApp Audio 2023-04-23 at 10.22.45 PM">
            <a:hlinkClick r:id="" action="ppaction://media"/>
            <a:extLst>
              <a:ext uri="{FF2B5EF4-FFF2-40B4-BE49-F238E27FC236}">
                <a16:creationId xmlns:a16="http://schemas.microsoft.com/office/drawing/2014/main" id="{DFAD5CFB-7660-D9AD-AB21-CB674DE2E2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66200" y="49403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7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sp>
        <p:nvSpPr>
          <p:cNvPr id="2" name="TextBox 2"/>
          <p:cNvSpPr txBox="1"/>
          <p:nvPr/>
        </p:nvSpPr>
        <p:spPr>
          <a:xfrm>
            <a:off x="1981200" y="-171450"/>
            <a:ext cx="15697200" cy="1459246"/>
          </a:xfrm>
          <a:prstGeom prst="rect">
            <a:avLst/>
          </a:prstGeom>
        </p:spPr>
        <p:txBody>
          <a:bodyPr wrap="square" lIns="0" tIns="0" rIns="0" bIns="0" rtlCol="0" anchor="t">
            <a:spAutoFit/>
          </a:bodyPr>
          <a:lstStyle/>
          <a:p>
            <a:pPr algn="ctr">
              <a:lnSpc>
                <a:spcPts val="12880"/>
              </a:lnSpc>
            </a:pPr>
            <a:r>
              <a:rPr lang="en-US" sz="6600" dirty="0">
                <a:solidFill>
                  <a:srgbClr val="FFBE40"/>
                </a:solidFill>
                <a:latin typeface="Canva Sans Bold"/>
              </a:rPr>
              <a:t>Baseline Vs System Performance</a:t>
            </a:r>
          </a:p>
        </p:txBody>
      </p:sp>
      <p:sp>
        <p:nvSpPr>
          <p:cNvPr id="5" name="TextBox 4">
            <a:extLst>
              <a:ext uri="{FF2B5EF4-FFF2-40B4-BE49-F238E27FC236}">
                <a16:creationId xmlns:a16="http://schemas.microsoft.com/office/drawing/2014/main" id="{721849D5-CBEC-C090-D315-7A071B301C90}"/>
              </a:ext>
            </a:extLst>
          </p:cNvPr>
          <p:cNvSpPr txBox="1"/>
          <p:nvPr/>
        </p:nvSpPr>
        <p:spPr>
          <a:xfrm rot="10800000" flipH="1" flipV="1">
            <a:off x="1524000" y="1943100"/>
            <a:ext cx="15925800" cy="5509200"/>
          </a:xfrm>
          <a:prstGeom prst="rect">
            <a:avLst/>
          </a:prstGeom>
          <a:noFill/>
        </p:spPr>
        <p:txBody>
          <a:bodyPr wrap="square" rtlCol="0">
            <a:spAutoFit/>
          </a:bodyPr>
          <a:lstStyle/>
          <a:p>
            <a:r>
              <a:rPr lang="en-US" sz="4400" dirty="0">
                <a:solidFill>
                  <a:schemeClr val="bg1"/>
                </a:solidFill>
              </a:rPr>
              <a:t>In the baseline, we worked with datasets which contain nearly 1784 rows. In the Baseline though we recommended the paper but it was not efficient, but now we are working with a dataset which contains approximately 24 lakhs of data and here we are not only recommending, we are also summarizing , and from the summarized papers we are again recommending which is unique in our project. We are also showing the title and the summary simultaneously which were not in the baseline results.</a:t>
            </a:r>
            <a:endParaRPr lang="en-IN" sz="4400" dirty="0">
              <a:solidFill>
                <a:schemeClr val="bg1"/>
              </a:solidFill>
            </a:endParaRPr>
          </a:p>
        </p:txBody>
      </p:sp>
    </p:spTree>
    <p:extLst>
      <p:ext uri="{BB962C8B-B14F-4D97-AF65-F5344CB8AC3E}">
        <p14:creationId xmlns:p14="http://schemas.microsoft.com/office/powerpoint/2010/main" val="2344357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sp>
        <p:nvSpPr>
          <p:cNvPr id="2" name="TextBox 2"/>
          <p:cNvSpPr txBox="1"/>
          <p:nvPr/>
        </p:nvSpPr>
        <p:spPr>
          <a:xfrm>
            <a:off x="990600" y="-114300"/>
            <a:ext cx="15697200" cy="1459246"/>
          </a:xfrm>
          <a:prstGeom prst="rect">
            <a:avLst/>
          </a:prstGeom>
        </p:spPr>
        <p:txBody>
          <a:bodyPr wrap="square" lIns="0" tIns="0" rIns="0" bIns="0" rtlCol="0" anchor="t">
            <a:spAutoFit/>
          </a:bodyPr>
          <a:lstStyle/>
          <a:p>
            <a:pPr algn="ctr">
              <a:lnSpc>
                <a:spcPts val="12880"/>
              </a:lnSpc>
            </a:pPr>
            <a:r>
              <a:rPr lang="en-US" sz="6600" dirty="0">
                <a:solidFill>
                  <a:srgbClr val="FFBE40"/>
                </a:solidFill>
                <a:latin typeface="Canva Sans Bold"/>
              </a:rPr>
              <a:t>State Of The Art </a:t>
            </a:r>
          </a:p>
        </p:txBody>
      </p:sp>
      <p:sp>
        <p:nvSpPr>
          <p:cNvPr id="5" name="TextBox 4">
            <a:extLst>
              <a:ext uri="{FF2B5EF4-FFF2-40B4-BE49-F238E27FC236}">
                <a16:creationId xmlns:a16="http://schemas.microsoft.com/office/drawing/2014/main" id="{721849D5-CBEC-C090-D315-7A071B301C90}"/>
              </a:ext>
            </a:extLst>
          </p:cNvPr>
          <p:cNvSpPr txBox="1"/>
          <p:nvPr/>
        </p:nvSpPr>
        <p:spPr>
          <a:xfrm rot="10800000" flipH="1" flipV="1">
            <a:off x="1524000" y="2958763"/>
            <a:ext cx="15925800" cy="3477875"/>
          </a:xfrm>
          <a:prstGeom prst="rect">
            <a:avLst/>
          </a:prstGeom>
          <a:noFill/>
        </p:spPr>
        <p:txBody>
          <a:bodyPr wrap="square" rtlCol="0">
            <a:spAutoFit/>
          </a:bodyPr>
          <a:lstStyle/>
          <a:p>
            <a:r>
              <a:rPr lang="en-IN" sz="4400" dirty="0">
                <a:solidFill>
                  <a:schemeClr val="bg1"/>
                </a:solidFill>
              </a:rPr>
              <a:t>Whatever state of the arts  systems are there don’t recommend and summarizes correspondingly .But our system is summarizing section wise  and again on the summarized data we are reranking our recommendation which are unique and more efficient than normal recommending the papers.</a:t>
            </a:r>
          </a:p>
        </p:txBody>
      </p:sp>
    </p:spTree>
    <p:extLst>
      <p:ext uri="{BB962C8B-B14F-4D97-AF65-F5344CB8AC3E}">
        <p14:creationId xmlns:p14="http://schemas.microsoft.com/office/powerpoint/2010/main" val="3081462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sp>
        <p:nvSpPr>
          <p:cNvPr id="2" name="TextBox 2"/>
          <p:cNvSpPr txBox="1"/>
          <p:nvPr/>
        </p:nvSpPr>
        <p:spPr>
          <a:xfrm>
            <a:off x="3253371" y="205746"/>
            <a:ext cx="11434975" cy="1369683"/>
          </a:xfrm>
          <a:prstGeom prst="rect">
            <a:avLst/>
          </a:prstGeom>
        </p:spPr>
        <p:txBody>
          <a:bodyPr lIns="0" tIns="0" rIns="0" bIns="0" rtlCol="0" anchor="t">
            <a:spAutoFit/>
          </a:bodyPr>
          <a:lstStyle/>
          <a:p>
            <a:pPr algn="ctr">
              <a:lnSpc>
                <a:spcPts val="10080"/>
              </a:lnSpc>
            </a:pPr>
            <a:r>
              <a:rPr lang="en-US" sz="7200">
                <a:solidFill>
                  <a:srgbClr val="FFBE40"/>
                </a:solidFill>
                <a:latin typeface="Times New Roman Bold"/>
              </a:rPr>
              <a:t> Problem Statement</a:t>
            </a:r>
          </a:p>
        </p:txBody>
      </p:sp>
      <p:sp>
        <p:nvSpPr>
          <p:cNvPr id="3" name="TextBox 3"/>
          <p:cNvSpPr txBox="1"/>
          <p:nvPr/>
        </p:nvSpPr>
        <p:spPr>
          <a:xfrm>
            <a:off x="312763" y="2140771"/>
            <a:ext cx="17662877" cy="2604135"/>
          </a:xfrm>
          <a:prstGeom prst="rect">
            <a:avLst/>
          </a:prstGeom>
        </p:spPr>
        <p:txBody>
          <a:bodyPr lIns="0" tIns="0" rIns="0" bIns="0" rtlCol="0" anchor="t">
            <a:spAutoFit/>
          </a:bodyPr>
          <a:lstStyle/>
          <a:p>
            <a:pPr>
              <a:lnSpc>
                <a:spcPts val="5039"/>
              </a:lnSpc>
            </a:pPr>
            <a:r>
              <a:rPr lang="en-US" sz="3599">
                <a:solidFill>
                  <a:srgbClr val="FFFFFF"/>
                </a:solidFill>
                <a:latin typeface="Times New Roman"/>
              </a:rPr>
              <a:t>The problem with the existing system  like Google Scholar, is that it only provides paper recommendations which requires users to go through the entire paper to determine if it is relevant or not for their research. This can be time-consuming and frustrating for users who are trying to efficiently find relevant research material.</a:t>
            </a:r>
          </a:p>
        </p:txBody>
      </p:sp>
      <p:pic>
        <p:nvPicPr>
          <p:cNvPr id="4" name="WhatsApp Audio 2023-04-23 at 10.23.51 PM">
            <a:hlinkClick r:id="" action="ppaction://media"/>
            <a:extLst>
              <a:ext uri="{FF2B5EF4-FFF2-40B4-BE49-F238E27FC236}">
                <a16:creationId xmlns:a16="http://schemas.microsoft.com/office/drawing/2014/main" id="{B346DEE1-C19E-CF23-FA61-9B5DBE8715D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40800" y="49403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0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grpSp>
        <p:nvGrpSpPr>
          <p:cNvPr id="2" name="Group 2"/>
          <p:cNvGrpSpPr/>
          <p:nvPr/>
        </p:nvGrpSpPr>
        <p:grpSpPr>
          <a:xfrm>
            <a:off x="5122081" y="-577784"/>
            <a:ext cx="7374578" cy="1937827"/>
            <a:chOff x="0" y="0"/>
            <a:chExt cx="9832770" cy="2583770"/>
          </a:xfrm>
        </p:grpSpPr>
        <p:sp>
          <p:nvSpPr>
            <p:cNvPr id="3" name="TextBox 3"/>
            <p:cNvSpPr txBox="1"/>
            <p:nvPr/>
          </p:nvSpPr>
          <p:spPr>
            <a:xfrm>
              <a:off x="0" y="980395"/>
              <a:ext cx="9832770" cy="1603375"/>
            </a:xfrm>
            <a:prstGeom prst="rect">
              <a:avLst/>
            </a:prstGeom>
          </p:spPr>
          <p:txBody>
            <a:bodyPr lIns="0" tIns="0" rIns="0" bIns="0" rtlCol="0" anchor="t">
              <a:spAutoFit/>
            </a:bodyPr>
            <a:lstStyle/>
            <a:p>
              <a:pPr>
                <a:lnSpc>
                  <a:spcPts val="8640"/>
                </a:lnSpc>
              </a:pPr>
              <a:r>
                <a:rPr lang="en-US" sz="7200">
                  <a:solidFill>
                    <a:srgbClr val="FFBE40"/>
                  </a:solidFill>
                  <a:latin typeface="Times New Roman"/>
                </a:rPr>
                <a:t>Literature Review</a:t>
              </a:r>
            </a:p>
          </p:txBody>
        </p:sp>
        <p:sp>
          <p:nvSpPr>
            <p:cNvPr id="4" name="TextBox 4"/>
            <p:cNvSpPr txBox="1"/>
            <p:nvPr/>
          </p:nvSpPr>
          <p:spPr>
            <a:xfrm>
              <a:off x="0" y="-9525"/>
              <a:ext cx="9832770" cy="606425"/>
            </a:xfrm>
            <a:prstGeom prst="rect">
              <a:avLst/>
            </a:prstGeom>
          </p:spPr>
          <p:txBody>
            <a:bodyPr lIns="0" tIns="0" rIns="0" bIns="0" rtlCol="0" anchor="t">
              <a:spAutoFit/>
            </a:bodyPr>
            <a:lstStyle/>
            <a:p>
              <a:pPr>
                <a:lnSpc>
                  <a:spcPts val="3599"/>
                </a:lnSpc>
              </a:pPr>
              <a:endParaRPr/>
            </a:p>
          </p:txBody>
        </p:sp>
      </p:grpSp>
      <p:graphicFrame>
        <p:nvGraphicFramePr>
          <p:cNvPr id="5" name="Table 5"/>
          <p:cNvGraphicFramePr>
            <a:graphicFrameLocks noGrp="1"/>
          </p:cNvGraphicFramePr>
          <p:nvPr/>
        </p:nvGraphicFramePr>
        <p:xfrm>
          <a:off x="326850" y="1219951"/>
          <a:ext cx="17634301" cy="9619289"/>
        </p:xfrm>
        <a:graphic>
          <a:graphicData uri="http://schemas.openxmlformats.org/drawingml/2006/table">
            <a:tbl>
              <a:tblPr/>
              <a:tblGrid>
                <a:gridCol w="840284">
                  <a:extLst>
                    <a:ext uri="{9D8B030D-6E8A-4147-A177-3AD203B41FA5}">
                      <a16:colId xmlns:a16="http://schemas.microsoft.com/office/drawing/2014/main" val="20000"/>
                    </a:ext>
                  </a:extLst>
                </a:gridCol>
                <a:gridCol w="16794017">
                  <a:extLst>
                    <a:ext uri="{9D8B030D-6E8A-4147-A177-3AD203B41FA5}">
                      <a16:colId xmlns:a16="http://schemas.microsoft.com/office/drawing/2014/main" val="20001"/>
                    </a:ext>
                  </a:extLst>
                </a:gridCol>
              </a:tblGrid>
              <a:tr h="1673503">
                <a:tc>
                  <a:txBody>
                    <a:bodyPr/>
                    <a:lstStyle/>
                    <a:p>
                      <a:pPr algn="l">
                        <a:lnSpc>
                          <a:spcPts val="3220"/>
                        </a:lnSpc>
                        <a:defRPr/>
                      </a:pPr>
                      <a:r>
                        <a:rPr lang="en-US" sz="2300">
                          <a:solidFill>
                            <a:srgbClr val="FFBE40"/>
                          </a:solidFill>
                          <a:latin typeface="Roboto Bold"/>
                        </a:rPr>
                        <a:t>01</a:t>
                      </a: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tc>
                  <a:txBody>
                    <a:bodyPr/>
                    <a:lstStyle/>
                    <a:p>
                      <a:pPr algn="l">
                        <a:lnSpc>
                          <a:spcPts val="3220"/>
                        </a:lnSpc>
                        <a:defRPr/>
                      </a:pPr>
                      <a:r>
                        <a:rPr lang="en-US" sz="2300">
                          <a:solidFill>
                            <a:srgbClr val="FFFFFF"/>
                          </a:solidFill>
                          <a:latin typeface="Times New Roman"/>
                        </a:rPr>
                        <a:t>Joeran Beal et al., in their paper, have provided a survey based on a research paper recommendation system, in which they have identified the methods which are mostly used for recommendations along with the various shortcomings that are present in various papers like the choice of evaluation metrics, etc.</a:t>
                      </a: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extLst>
                  <a:ext uri="{0D108BD9-81ED-4DB2-BD59-A6C34878D82A}">
                    <a16:rowId xmlns:a16="http://schemas.microsoft.com/office/drawing/2014/main" val="10000"/>
                  </a:ext>
                </a:extLst>
              </a:tr>
              <a:tr h="2075144">
                <a:tc>
                  <a:txBody>
                    <a:bodyPr/>
                    <a:lstStyle/>
                    <a:p>
                      <a:pPr algn="l">
                        <a:lnSpc>
                          <a:spcPts val="3220"/>
                        </a:lnSpc>
                        <a:defRPr/>
                      </a:pPr>
                      <a:r>
                        <a:rPr lang="en-US" sz="2300">
                          <a:solidFill>
                            <a:srgbClr val="FFBE40"/>
                          </a:solidFill>
                          <a:latin typeface="Roboto Bold"/>
                        </a:rPr>
                        <a:t>02</a:t>
                      </a: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tc>
                  <a:txBody>
                    <a:bodyPr/>
                    <a:lstStyle/>
                    <a:p>
                      <a:pPr algn="l">
                        <a:lnSpc>
                          <a:spcPts val="3220"/>
                        </a:lnSpc>
                        <a:defRPr/>
                      </a:pPr>
                      <a:r>
                        <a:rPr lang="en-US" sz="2300">
                          <a:solidFill>
                            <a:srgbClr val="FFFFFF"/>
                          </a:solidFill>
                          <a:latin typeface="Times New Roman"/>
                        </a:rPr>
                        <a:t>Joonseok Lee et al., have proposed a Personalized Academic Research Paper recommendation system that recommends the use of articles and papers related to the interest of the user by finding the similarity between the text using collaborative filtering. As there is a lot of information present over the internet these days, the extraction of relevant documents and further the relevant information is very important.</a:t>
                      </a: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extLst>
                  <a:ext uri="{0D108BD9-81ED-4DB2-BD59-A6C34878D82A}">
                    <a16:rowId xmlns:a16="http://schemas.microsoft.com/office/drawing/2014/main" val="10001"/>
                  </a:ext>
                </a:extLst>
              </a:tr>
              <a:tr h="1673503">
                <a:tc>
                  <a:txBody>
                    <a:bodyPr/>
                    <a:lstStyle/>
                    <a:p>
                      <a:pPr algn="l">
                        <a:lnSpc>
                          <a:spcPts val="3220"/>
                        </a:lnSpc>
                        <a:defRPr/>
                      </a:pPr>
                      <a:r>
                        <a:rPr lang="en-US" sz="2300">
                          <a:solidFill>
                            <a:srgbClr val="FFBE40"/>
                          </a:solidFill>
                          <a:latin typeface="Roboto Bold"/>
                        </a:rPr>
                        <a:t>03</a:t>
                      </a: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tc>
                  <a:txBody>
                    <a:bodyPr/>
                    <a:lstStyle/>
                    <a:p>
                      <a:pPr algn="l">
                        <a:lnSpc>
                          <a:spcPts val="3220"/>
                        </a:lnSpc>
                        <a:defRPr/>
                      </a:pPr>
                      <a:r>
                        <a:rPr lang="en-US" sz="2300">
                          <a:solidFill>
                            <a:srgbClr val="FFFFFF"/>
                          </a:solidFill>
                          <a:latin typeface="Times New Roman"/>
                        </a:rPr>
                        <a:t>S.A. Babar et al., in their paper, have presented a system for text summarization. They have discussed various text summarization methods like TF-IDF, Graph-theoretic approach, Machine Learning approach, and Automatic Text Summarization based on Fuzzy logic.</a:t>
                      </a: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extLst>
                  <a:ext uri="{0D108BD9-81ED-4DB2-BD59-A6C34878D82A}">
                    <a16:rowId xmlns:a16="http://schemas.microsoft.com/office/drawing/2014/main" val="10002"/>
                  </a:ext>
                </a:extLst>
              </a:tr>
              <a:tr h="1662977">
                <a:tc>
                  <a:txBody>
                    <a:bodyPr/>
                    <a:lstStyle/>
                    <a:p>
                      <a:pPr algn="l">
                        <a:lnSpc>
                          <a:spcPts val="3220"/>
                        </a:lnSpc>
                        <a:defRPr/>
                      </a:pPr>
                      <a:r>
                        <a:rPr lang="en-US" sz="2300">
                          <a:solidFill>
                            <a:srgbClr val="FFBE40"/>
                          </a:solidFill>
                          <a:latin typeface="Roboto Bold"/>
                        </a:rPr>
                        <a:t>04</a:t>
                      </a: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tc>
                  <a:txBody>
                    <a:bodyPr/>
                    <a:lstStyle/>
                    <a:p>
                      <a:pPr algn="l">
                        <a:lnSpc>
                          <a:spcPts val="3220"/>
                        </a:lnSpc>
                        <a:defRPr/>
                      </a:pPr>
                      <a:r>
                        <a:rPr lang="en-US" sz="2300">
                          <a:solidFill>
                            <a:srgbClr val="FFFFFF"/>
                          </a:solidFill>
                          <a:latin typeface="Times New Roman"/>
                        </a:rPr>
                        <a:t>Julian Kupiec et al. propose a trainable document summarizer that uses a neural network architecture to generate summaries of input documents. They evaluated their approach on a benchmark dataset and compared it to existing summarization systems.</a:t>
                      </a: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extLst>
                  <a:ext uri="{0D108BD9-81ED-4DB2-BD59-A6C34878D82A}">
                    <a16:rowId xmlns:a16="http://schemas.microsoft.com/office/drawing/2014/main" val="10003"/>
                  </a:ext>
                </a:extLst>
              </a:tr>
              <a:tr h="1673503">
                <a:tc>
                  <a:txBody>
                    <a:bodyPr/>
                    <a:lstStyle/>
                    <a:p>
                      <a:pPr algn="l">
                        <a:lnSpc>
                          <a:spcPts val="3220"/>
                        </a:lnSpc>
                        <a:defRPr/>
                      </a:pPr>
                      <a:r>
                        <a:rPr lang="en-US" sz="2300">
                          <a:solidFill>
                            <a:srgbClr val="FFBE40"/>
                          </a:solidFill>
                          <a:latin typeface="Roboto Bold"/>
                        </a:rPr>
                        <a:t>05</a:t>
                      </a: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tc>
                  <a:txBody>
                    <a:bodyPr/>
                    <a:lstStyle/>
                    <a:p>
                      <a:pPr algn="l">
                        <a:lnSpc>
                          <a:spcPts val="3220"/>
                        </a:lnSpc>
                        <a:defRPr/>
                      </a:pPr>
                      <a:r>
                        <a:rPr lang="en-US" sz="2300">
                          <a:solidFill>
                            <a:srgbClr val="FFFFFF"/>
                          </a:solidFill>
                          <a:latin typeface="Times New Roman"/>
                        </a:rPr>
                        <a:t>S.M. Kamruzzaman et al. in their work have proposed a new algorithm for the classification of text that is based on the word relation rather than the word only using a lesser number of documents for training. Further, it uses Naïve Bayes for extracting the features.</a:t>
                      </a: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extLst>
                  <a:ext uri="{0D108BD9-81ED-4DB2-BD59-A6C34878D82A}">
                    <a16:rowId xmlns:a16="http://schemas.microsoft.com/office/drawing/2014/main" val="10004"/>
                  </a:ext>
                </a:extLst>
              </a:tr>
              <a:tr h="860659">
                <a:tc>
                  <a:txBody>
                    <a:bodyPr/>
                    <a:lstStyle/>
                    <a:p>
                      <a:pPr algn="l">
                        <a:lnSpc>
                          <a:spcPts val="3220"/>
                        </a:lnSpc>
                        <a:defRPr/>
                      </a:pP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tc>
                  <a:txBody>
                    <a:bodyPr/>
                    <a:lstStyle/>
                    <a:p>
                      <a:pPr algn="l">
                        <a:lnSpc>
                          <a:spcPts val="3220"/>
                        </a:lnSpc>
                        <a:defRPr/>
                      </a:pPr>
                      <a:endParaRPr lang="en-US" sz="1100"/>
                    </a:p>
                  </a:txBody>
                  <a:tcPr marL="190500" marR="190500" marT="190500" marB="190500" anchor="ctr">
                    <a:lnL w="38100" cap="flat" cmpd="sng" algn="ctr">
                      <a:solidFill>
                        <a:srgbClr val="090909"/>
                      </a:solidFill>
                      <a:prstDash val="solid"/>
                      <a:round/>
                      <a:headEnd type="none" w="med" len="med"/>
                      <a:tailEnd type="none" w="med" len="med"/>
                    </a:lnL>
                    <a:lnR w="38100" cap="flat" cmpd="sng" algn="ctr">
                      <a:solidFill>
                        <a:srgbClr val="090909"/>
                      </a:solidFill>
                      <a:prstDash val="solid"/>
                      <a:round/>
                      <a:headEnd type="none" w="med" len="med"/>
                      <a:tailEnd type="none" w="med" len="med"/>
                    </a:lnR>
                    <a:lnT w="38100" cap="flat" cmpd="sng" algn="ctr">
                      <a:solidFill>
                        <a:srgbClr val="090909"/>
                      </a:solidFill>
                      <a:prstDash val="solid"/>
                      <a:round/>
                      <a:headEnd type="none" w="med" len="med"/>
                      <a:tailEnd type="none" w="med" len="med"/>
                    </a:lnT>
                    <a:lnB w="38100" cap="flat" cmpd="sng" algn="ctr">
                      <a:solidFill>
                        <a:srgbClr val="090909"/>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pic>
        <p:nvPicPr>
          <p:cNvPr id="6" name="WhatsApp Audio 2023-04-23 at 10.24.37 PM">
            <a:hlinkClick r:id="" action="ppaction://media"/>
            <a:extLst>
              <a:ext uri="{FF2B5EF4-FFF2-40B4-BE49-F238E27FC236}">
                <a16:creationId xmlns:a16="http://schemas.microsoft.com/office/drawing/2014/main" id="{D66ACE62-3F14-F731-4191-B54A79415FE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40800" y="49403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4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365248" y="135812"/>
            <a:ext cx="12350831" cy="1238250"/>
          </a:xfrm>
          <a:prstGeom prst="rect">
            <a:avLst/>
          </a:prstGeom>
        </p:spPr>
        <p:txBody>
          <a:bodyPr lIns="0" tIns="0" rIns="0" bIns="0" rtlCol="0" anchor="t">
            <a:spAutoFit/>
          </a:bodyPr>
          <a:lstStyle/>
          <a:p>
            <a:pPr marL="0" lvl="0" indent="0" algn="l">
              <a:lnSpc>
                <a:spcPts val="8640"/>
              </a:lnSpc>
              <a:spcBef>
                <a:spcPct val="0"/>
              </a:spcBef>
            </a:pPr>
            <a:r>
              <a:rPr lang="en-US" sz="7200">
                <a:solidFill>
                  <a:srgbClr val="090909"/>
                </a:solidFill>
                <a:latin typeface="Times New Roman Bold"/>
              </a:rPr>
              <a:t>Proposed Solution</a:t>
            </a:r>
          </a:p>
        </p:txBody>
      </p:sp>
      <p:sp>
        <p:nvSpPr>
          <p:cNvPr id="3" name="TextBox 3"/>
          <p:cNvSpPr txBox="1"/>
          <p:nvPr/>
        </p:nvSpPr>
        <p:spPr>
          <a:xfrm>
            <a:off x="6740979" y="2461202"/>
            <a:ext cx="10518321" cy="5915025"/>
          </a:xfrm>
          <a:prstGeom prst="rect">
            <a:avLst/>
          </a:prstGeom>
        </p:spPr>
        <p:txBody>
          <a:bodyPr lIns="0" tIns="0" rIns="0" bIns="0" rtlCol="0" anchor="t">
            <a:spAutoFit/>
          </a:bodyPr>
          <a:lstStyle/>
          <a:p>
            <a:pPr>
              <a:lnSpc>
                <a:spcPts val="4200"/>
              </a:lnSpc>
            </a:pPr>
            <a:r>
              <a:rPr lang="en-US" sz="3000">
                <a:solidFill>
                  <a:srgbClr val="090909"/>
                </a:solidFill>
                <a:latin typeface="Times New Roman"/>
              </a:rPr>
              <a:t>Introducing an innovative and efficient approach to tackle the overwhelming issue of information overload - a paper recommendation system and text summarization method that leverages filtering methods and summarization techniques.</a:t>
            </a:r>
          </a:p>
          <a:p>
            <a:pPr>
              <a:lnSpc>
                <a:spcPts val="4200"/>
              </a:lnSpc>
            </a:pPr>
            <a:endParaRPr lang="en-US" sz="3000">
              <a:solidFill>
                <a:srgbClr val="090909"/>
              </a:solidFill>
              <a:latin typeface="Times New Roman"/>
            </a:endParaRPr>
          </a:p>
          <a:p>
            <a:pPr>
              <a:lnSpc>
                <a:spcPts val="4200"/>
              </a:lnSpc>
            </a:pPr>
            <a:r>
              <a:rPr lang="en-US" sz="3000">
                <a:solidFill>
                  <a:srgbClr val="090909"/>
                </a:solidFill>
                <a:latin typeface="Times New Roman"/>
              </a:rPr>
              <a:t>This cutting-edge solution is designed to streamline the process of identifying relevant research papers and generating concise summaries, making it a valuable tool for researchers, academics, and knowledge-seekers alike.</a:t>
            </a:r>
          </a:p>
          <a:p>
            <a:pPr>
              <a:lnSpc>
                <a:spcPts val="4200"/>
              </a:lnSpc>
            </a:pPr>
            <a:endParaRPr lang="en-US" sz="3000">
              <a:solidFill>
                <a:srgbClr val="090909"/>
              </a:solidFill>
              <a:latin typeface="Times New Roman"/>
            </a:endParaRPr>
          </a:p>
          <a:p>
            <a:pPr marL="0" lvl="1" indent="0" algn="l">
              <a:lnSpc>
                <a:spcPts val="4200"/>
              </a:lnSpc>
              <a:spcBef>
                <a:spcPct val="0"/>
              </a:spcBef>
            </a:pPr>
            <a:endParaRPr lang="en-US" sz="3000">
              <a:solidFill>
                <a:srgbClr val="090909"/>
              </a:solidFill>
              <a:latin typeface="Times New Roman"/>
            </a:endParaRPr>
          </a:p>
        </p:txBody>
      </p:sp>
      <p:pic>
        <p:nvPicPr>
          <p:cNvPr id="4" name="Picture 4"/>
          <p:cNvPicPr>
            <a:picLocks noChangeAspect="1"/>
          </p:cNvPicPr>
          <p:nvPr/>
        </p:nvPicPr>
        <p:blipFill>
          <a:blip r:embed="rId4"/>
          <a:srcRect l="61851" r="2592"/>
          <a:stretch>
            <a:fillRect/>
          </a:stretch>
        </p:blipFill>
        <p:spPr>
          <a:xfrm>
            <a:off x="0" y="0"/>
            <a:ext cx="5486400" cy="10287000"/>
          </a:xfrm>
          <a:prstGeom prst="rect">
            <a:avLst/>
          </a:prstGeom>
        </p:spPr>
      </p:pic>
      <p:pic>
        <p:nvPicPr>
          <p:cNvPr id="5" name="WhatsApp Audio 2023-04-23 at 10.25.42 PM">
            <a:hlinkClick r:id="" action="ppaction://media"/>
            <a:extLst>
              <a:ext uri="{FF2B5EF4-FFF2-40B4-BE49-F238E27FC236}">
                <a16:creationId xmlns:a16="http://schemas.microsoft.com/office/drawing/2014/main" id="{5B80763C-94D7-478D-C954-5621EF044F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940800" y="49657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24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grpSp>
        <p:nvGrpSpPr>
          <p:cNvPr id="2" name="Group 2"/>
          <p:cNvGrpSpPr/>
          <p:nvPr/>
        </p:nvGrpSpPr>
        <p:grpSpPr>
          <a:xfrm>
            <a:off x="1623995" y="0"/>
            <a:ext cx="13060744" cy="2290252"/>
            <a:chOff x="0" y="0"/>
            <a:chExt cx="17414325" cy="3053670"/>
          </a:xfrm>
        </p:grpSpPr>
        <p:sp>
          <p:nvSpPr>
            <p:cNvPr id="3" name="TextBox 3"/>
            <p:cNvSpPr txBox="1"/>
            <p:nvPr/>
          </p:nvSpPr>
          <p:spPr>
            <a:xfrm>
              <a:off x="0" y="932770"/>
              <a:ext cx="17414325" cy="2120900"/>
            </a:xfrm>
            <a:prstGeom prst="rect">
              <a:avLst/>
            </a:prstGeom>
          </p:spPr>
          <p:txBody>
            <a:bodyPr lIns="0" tIns="0" rIns="0" bIns="0" rtlCol="0" anchor="t">
              <a:spAutoFit/>
            </a:bodyPr>
            <a:lstStyle/>
            <a:p>
              <a:pPr>
                <a:lnSpc>
                  <a:spcPts val="11400"/>
                </a:lnSpc>
              </a:pPr>
              <a:r>
                <a:rPr lang="en-US" sz="9500">
                  <a:solidFill>
                    <a:srgbClr val="FFFFFF"/>
                  </a:solidFill>
                  <a:latin typeface="Times New Roman Bold"/>
                </a:rPr>
                <a:t>Approaches</a:t>
              </a:r>
            </a:p>
          </p:txBody>
        </p:sp>
        <p:sp>
          <p:nvSpPr>
            <p:cNvPr id="4" name="TextBox 4"/>
            <p:cNvSpPr txBox="1"/>
            <p:nvPr/>
          </p:nvSpPr>
          <p:spPr>
            <a:xfrm>
              <a:off x="0" y="-9525"/>
              <a:ext cx="17414325" cy="606425"/>
            </a:xfrm>
            <a:prstGeom prst="rect">
              <a:avLst/>
            </a:prstGeom>
          </p:spPr>
          <p:txBody>
            <a:bodyPr lIns="0" tIns="0" rIns="0" bIns="0" rtlCol="0" anchor="t">
              <a:spAutoFit/>
            </a:bodyPr>
            <a:lstStyle/>
            <a:p>
              <a:pPr>
                <a:lnSpc>
                  <a:spcPts val="3599"/>
                </a:lnSpc>
              </a:pPr>
              <a:endParaRPr/>
            </a:p>
          </p:txBody>
        </p:sp>
      </p:grpSp>
      <p:grpSp>
        <p:nvGrpSpPr>
          <p:cNvPr id="5" name="Group 5"/>
          <p:cNvGrpSpPr/>
          <p:nvPr/>
        </p:nvGrpSpPr>
        <p:grpSpPr>
          <a:xfrm>
            <a:off x="2551411" y="6311098"/>
            <a:ext cx="5838997" cy="2249530"/>
            <a:chOff x="0" y="0"/>
            <a:chExt cx="7785329" cy="2999373"/>
          </a:xfrm>
        </p:grpSpPr>
        <p:sp>
          <p:nvSpPr>
            <p:cNvPr id="6" name="TextBox 6"/>
            <p:cNvSpPr txBox="1"/>
            <p:nvPr/>
          </p:nvSpPr>
          <p:spPr>
            <a:xfrm>
              <a:off x="0" y="-76200"/>
              <a:ext cx="7785329" cy="901700"/>
            </a:xfrm>
            <a:prstGeom prst="rect">
              <a:avLst/>
            </a:prstGeom>
          </p:spPr>
          <p:txBody>
            <a:bodyPr lIns="0" tIns="0" rIns="0" bIns="0" rtlCol="0" anchor="t">
              <a:spAutoFit/>
            </a:bodyPr>
            <a:lstStyle/>
            <a:p>
              <a:pPr>
                <a:lnSpc>
                  <a:spcPts val="4893"/>
                </a:lnSpc>
              </a:pPr>
              <a:r>
                <a:rPr lang="en-US" sz="4077">
                  <a:solidFill>
                    <a:srgbClr val="FFFFFF"/>
                  </a:solidFill>
                  <a:latin typeface="Calibri (MS) Bold"/>
                </a:rPr>
                <a:t>Recommendation</a:t>
              </a:r>
            </a:p>
          </p:txBody>
        </p:sp>
        <p:sp>
          <p:nvSpPr>
            <p:cNvPr id="7" name="TextBox 7"/>
            <p:cNvSpPr txBox="1"/>
            <p:nvPr/>
          </p:nvSpPr>
          <p:spPr>
            <a:xfrm>
              <a:off x="0" y="1380911"/>
              <a:ext cx="7785329" cy="1618462"/>
            </a:xfrm>
            <a:prstGeom prst="rect">
              <a:avLst/>
            </a:prstGeom>
          </p:spPr>
          <p:txBody>
            <a:bodyPr lIns="0" tIns="0" rIns="0" bIns="0" rtlCol="0" anchor="t">
              <a:spAutoFit/>
            </a:bodyPr>
            <a:lstStyle/>
            <a:p>
              <a:pPr marL="733687" lvl="1" indent="-366844" algn="just">
                <a:lnSpc>
                  <a:spcPts val="4757"/>
                </a:lnSpc>
                <a:buFont typeface="Arial"/>
                <a:buChar char="•"/>
              </a:pPr>
              <a:r>
                <a:rPr lang="en-US" sz="3398">
                  <a:solidFill>
                    <a:srgbClr val="FFFFFF"/>
                  </a:solidFill>
                  <a:latin typeface="Calibri (MS)"/>
                </a:rPr>
                <a:t>Content Based</a:t>
              </a:r>
            </a:p>
            <a:p>
              <a:pPr marL="733687" lvl="1" indent="-366844" algn="just">
                <a:lnSpc>
                  <a:spcPts val="4757"/>
                </a:lnSpc>
                <a:buFont typeface="Arial"/>
                <a:buChar char="•"/>
              </a:pPr>
              <a:r>
                <a:rPr lang="en-US" sz="3398">
                  <a:solidFill>
                    <a:srgbClr val="FFFFFF"/>
                  </a:solidFill>
                  <a:latin typeface="Calibri (MS)"/>
                </a:rPr>
                <a:t>Collaborative</a:t>
              </a:r>
            </a:p>
          </p:txBody>
        </p:sp>
      </p:grpSp>
      <p:grpSp>
        <p:nvGrpSpPr>
          <p:cNvPr id="8" name="Group 8"/>
          <p:cNvGrpSpPr/>
          <p:nvPr/>
        </p:nvGrpSpPr>
        <p:grpSpPr>
          <a:xfrm>
            <a:off x="11081203" y="6466737"/>
            <a:ext cx="5749393" cy="2093890"/>
            <a:chOff x="0" y="0"/>
            <a:chExt cx="7665858" cy="2791853"/>
          </a:xfrm>
        </p:grpSpPr>
        <p:sp>
          <p:nvSpPr>
            <p:cNvPr id="9" name="TextBox 9"/>
            <p:cNvSpPr txBox="1"/>
            <p:nvPr/>
          </p:nvSpPr>
          <p:spPr>
            <a:xfrm>
              <a:off x="0" y="-85725"/>
              <a:ext cx="7665858" cy="885825"/>
            </a:xfrm>
            <a:prstGeom prst="rect">
              <a:avLst/>
            </a:prstGeom>
          </p:spPr>
          <p:txBody>
            <a:bodyPr lIns="0" tIns="0" rIns="0" bIns="0" rtlCol="0" anchor="t">
              <a:spAutoFit/>
            </a:bodyPr>
            <a:lstStyle/>
            <a:p>
              <a:pPr>
                <a:lnSpc>
                  <a:spcPts val="4799"/>
                </a:lnSpc>
              </a:pPr>
              <a:r>
                <a:rPr lang="en-US" sz="3999">
                  <a:solidFill>
                    <a:srgbClr val="FFFFFF"/>
                  </a:solidFill>
                  <a:latin typeface="Calibri (MS) Bold"/>
                </a:rPr>
                <a:t>Text Summarization</a:t>
              </a:r>
            </a:p>
          </p:txBody>
        </p:sp>
        <p:sp>
          <p:nvSpPr>
            <p:cNvPr id="10" name="TextBox 10"/>
            <p:cNvSpPr txBox="1"/>
            <p:nvPr/>
          </p:nvSpPr>
          <p:spPr>
            <a:xfrm>
              <a:off x="0" y="1173449"/>
              <a:ext cx="7665858" cy="1618404"/>
            </a:xfrm>
            <a:prstGeom prst="rect">
              <a:avLst/>
            </a:prstGeom>
          </p:spPr>
          <p:txBody>
            <a:bodyPr lIns="0" tIns="0" rIns="0" bIns="0" rtlCol="0" anchor="t">
              <a:spAutoFit/>
            </a:bodyPr>
            <a:lstStyle/>
            <a:p>
              <a:pPr marL="734055" lvl="1" indent="-367027">
                <a:lnSpc>
                  <a:spcPts val="4759"/>
                </a:lnSpc>
                <a:buFont typeface="Arial"/>
                <a:buChar char="•"/>
              </a:pPr>
              <a:r>
                <a:rPr lang="en-US" sz="3399">
                  <a:solidFill>
                    <a:srgbClr val="FFFFFF"/>
                  </a:solidFill>
                  <a:latin typeface="Calibri (MS)"/>
                </a:rPr>
                <a:t>Extractive</a:t>
              </a:r>
            </a:p>
            <a:p>
              <a:pPr marL="734056" lvl="1" indent="-367028" algn="l">
                <a:lnSpc>
                  <a:spcPts val="4759"/>
                </a:lnSpc>
                <a:buFont typeface="Arial"/>
                <a:buChar char="•"/>
              </a:pPr>
              <a:r>
                <a:rPr lang="en-US" sz="3399">
                  <a:solidFill>
                    <a:srgbClr val="FFFFFF"/>
                  </a:solidFill>
                  <a:latin typeface="Calibri (MS)"/>
                </a:rPr>
                <a:t>Abstractive</a:t>
              </a:r>
            </a:p>
          </p:txBody>
        </p:sp>
      </p:grpSp>
      <p:pic>
        <p:nvPicPr>
          <p:cNvPr id="11" name="Picture 1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4414955" y="4323990"/>
            <a:ext cx="1528837" cy="1571701"/>
          </a:xfrm>
          <a:prstGeom prst="rect">
            <a:avLst/>
          </a:prstGeom>
        </p:spPr>
      </p:pic>
      <p:pic>
        <p:nvPicPr>
          <p:cNvPr id="12" name="Picture 1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2281296" y="4323990"/>
            <a:ext cx="1528837" cy="1571701"/>
          </a:xfrm>
          <a:prstGeom prst="rect">
            <a:avLst/>
          </a:prstGeom>
        </p:spPr>
      </p:pic>
      <p:pic>
        <p:nvPicPr>
          <p:cNvPr id="14" name="WhatsApp Audio 2023-04-23 at 10.26.05 PM (1)">
            <a:hlinkClick r:id="" action="ppaction://media"/>
            <a:extLst>
              <a:ext uri="{FF2B5EF4-FFF2-40B4-BE49-F238E27FC236}">
                <a16:creationId xmlns:a16="http://schemas.microsoft.com/office/drawing/2014/main" id="{DB36F2A0-932C-F5E8-D2F5-52B70180994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940800" y="49403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777"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34155" y="4762500"/>
            <a:ext cx="14952592" cy="41848"/>
          </a:xfrm>
          <a:prstGeom prst="line">
            <a:avLst/>
          </a:prstGeom>
          <a:ln w="19050" cap="rnd">
            <a:solidFill>
              <a:srgbClr val="090909"/>
            </a:solidFill>
            <a:prstDash val="solid"/>
            <a:headEnd type="none" w="sm" len="sm"/>
            <a:tailEnd type="none" w="sm" len="sm"/>
          </a:ln>
        </p:spPr>
      </p:sp>
      <p:sp>
        <p:nvSpPr>
          <p:cNvPr id="3" name="TextBox 3"/>
          <p:cNvSpPr txBox="1"/>
          <p:nvPr/>
        </p:nvSpPr>
        <p:spPr>
          <a:xfrm>
            <a:off x="1028700" y="904875"/>
            <a:ext cx="15597945" cy="10382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090909"/>
                </a:solidFill>
                <a:latin typeface="Times New Roman Bold"/>
              </a:rPr>
              <a:t>Methodology</a:t>
            </a:r>
          </a:p>
        </p:txBody>
      </p:sp>
      <p:grpSp>
        <p:nvGrpSpPr>
          <p:cNvPr id="4" name="Group 4"/>
          <p:cNvGrpSpPr/>
          <p:nvPr/>
        </p:nvGrpSpPr>
        <p:grpSpPr>
          <a:xfrm>
            <a:off x="1028700" y="4647520"/>
            <a:ext cx="210911" cy="210911"/>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6" name="TextBox 6"/>
          <p:cNvSpPr txBox="1"/>
          <p:nvPr/>
        </p:nvSpPr>
        <p:spPr>
          <a:xfrm>
            <a:off x="692263" y="3599770"/>
            <a:ext cx="2345108" cy="476250"/>
          </a:xfrm>
          <a:prstGeom prst="rect">
            <a:avLst/>
          </a:prstGeom>
        </p:spPr>
        <p:txBody>
          <a:bodyPr lIns="0" tIns="0" rIns="0" bIns="0" rtlCol="0" anchor="t">
            <a:spAutoFit/>
          </a:bodyPr>
          <a:lstStyle/>
          <a:p>
            <a:pPr>
              <a:lnSpc>
                <a:spcPts val="3600"/>
              </a:lnSpc>
            </a:pPr>
            <a:r>
              <a:rPr lang="en-US" sz="3000">
                <a:solidFill>
                  <a:srgbClr val="090909"/>
                </a:solidFill>
                <a:latin typeface="Roboto Bold"/>
              </a:rPr>
              <a:t>Step 1</a:t>
            </a:r>
          </a:p>
        </p:txBody>
      </p:sp>
      <p:grpSp>
        <p:nvGrpSpPr>
          <p:cNvPr id="7" name="Group 7"/>
          <p:cNvGrpSpPr/>
          <p:nvPr/>
        </p:nvGrpSpPr>
        <p:grpSpPr>
          <a:xfrm>
            <a:off x="174917" y="5429930"/>
            <a:ext cx="2636644" cy="1749273"/>
            <a:chOff x="0" y="0"/>
            <a:chExt cx="3515525" cy="2332364"/>
          </a:xfrm>
        </p:grpSpPr>
        <p:sp>
          <p:nvSpPr>
            <p:cNvPr id="8" name="TextBox 8"/>
            <p:cNvSpPr txBox="1"/>
            <p:nvPr/>
          </p:nvSpPr>
          <p:spPr>
            <a:xfrm>
              <a:off x="0" y="1873048"/>
              <a:ext cx="3515525" cy="459317"/>
            </a:xfrm>
            <a:prstGeom prst="rect">
              <a:avLst/>
            </a:prstGeom>
          </p:spPr>
          <p:txBody>
            <a:bodyPr lIns="0" tIns="0" rIns="0" bIns="0" rtlCol="0" anchor="t">
              <a:spAutoFit/>
            </a:bodyPr>
            <a:lstStyle/>
            <a:p>
              <a:pPr marL="0" lvl="1" indent="0" algn="l">
                <a:lnSpc>
                  <a:spcPts val="2800"/>
                </a:lnSpc>
                <a:spcBef>
                  <a:spcPct val="0"/>
                </a:spcBef>
              </a:pPr>
              <a:endParaRPr/>
            </a:p>
          </p:txBody>
        </p:sp>
        <p:sp>
          <p:nvSpPr>
            <p:cNvPr id="9" name="TextBox 9"/>
            <p:cNvSpPr txBox="1"/>
            <p:nvPr/>
          </p:nvSpPr>
          <p:spPr>
            <a:xfrm>
              <a:off x="0" y="-57150"/>
              <a:ext cx="3515525" cy="1579457"/>
            </a:xfrm>
            <a:prstGeom prst="rect">
              <a:avLst/>
            </a:prstGeom>
          </p:spPr>
          <p:txBody>
            <a:bodyPr lIns="0" tIns="0" rIns="0" bIns="0" rtlCol="0" anchor="t">
              <a:spAutoFit/>
            </a:bodyPr>
            <a:lstStyle/>
            <a:p>
              <a:pPr marL="0" lvl="1" indent="0" algn="l">
                <a:lnSpc>
                  <a:spcPts val="3220"/>
                </a:lnSpc>
                <a:spcBef>
                  <a:spcPct val="0"/>
                </a:spcBef>
              </a:pPr>
              <a:r>
                <a:rPr lang="en-US" sz="2300">
                  <a:solidFill>
                    <a:srgbClr val="090909"/>
                  </a:solidFill>
                  <a:latin typeface="Archivo Black"/>
                </a:rPr>
                <a:t>Preprocessing on the existing datasets</a:t>
              </a:r>
            </a:p>
          </p:txBody>
        </p:sp>
      </p:grpSp>
      <p:sp>
        <p:nvSpPr>
          <p:cNvPr id="10" name="TextBox 10"/>
          <p:cNvSpPr txBox="1"/>
          <p:nvPr/>
        </p:nvSpPr>
        <p:spPr>
          <a:xfrm>
            <a:off x="2811561" y="3599770"/>
            <a:ext cx="2345108" cy="476250"/>
          </a:xfrm>
          <a:prstGeom prst="rect">
            <a:avLst/>
          </a:prstGeom>
        </p:spPr>
        <p:txBody>
          <a:bodyPr lIns="0" tIns="0" rIns="0" bIns="0" rtlCol="0" anchor="t">
            <a:spAutoFit/>
          </a:bodyPr>
          <a:lstStyle/>
          <a:p>
            <a:pPr>
              <a:lnSpc>
                <a:spcPts val="3600"/>
              </a:lnSpc>
            </a:pPr>
            <a:r>
              <a:rPr lang="en-US" sz="3000">
                <a:solidFill>
                  <a:srgbClr val="090909"/>
                </a:solidFill>
                <a:latin typeface="Roboto Bold"/>
              </a:rPr>
              <a:t>Step 2</a:t>
            </a:r>
          </a:p>
        </p:txBody>
      </p:sp>
      <p:grpSp>
        <p:nvGrpSpPr>
          <p:cNvPr id="11" name="Group 11"/>
          <p:cNvGrpSpPr/>
          <p:nvPr/>
        </p:nvGrpSpPr>
        <p:grpSpPr>
          <a:xfrm>
            <a:off x="2697261" y="5487080"/>
            <a:ext cx="1536112" cy="1349223"/>
            <a:chOff x="0" y="0"/>
            <a:chExt cx="2048149" cy="1798964"/>
          </a:xfrm>
        </p:grpSpPr>
        <p:sp>
          <p:nvSpPr>
            <p:cNvPr id="12" name="TextBox 12"/>
            <p:cNvSpPr txBox="1"/>
            <p:nvPr/>
          </p:nvSpPr>
          <p:spPr>
            <a:xfrm>
              <a:off x="0" y="1339648"/>
              <a:ext cx="2048149" cy="459317"/>
            </a:xfrm>
            <a:prstGeom prst="rect">
              <a:avLst/>
            </a:prstGeom>
          </p:spPr>
          <p:txBody>
            <a:bodyPr lIns="0" tIns="0" rIns="0" bIns="0" rtlCol="0" anchor="t">
              <a:spAutoFit/>
            </a:bodyPr>
            <a:lstStyle/>
            <a:p>
              <a:pPr marL="0" lvl="1" indent="0" algn="l">
                <a:lnSpc>
                  <a:spcPts val="2800"/>
                </a:lnSpc>
                <a:spcBef>
                  <a:spcPct val="0"/>
                </a:spcBef>
              </a:pPr>
              <a:endParaRPr/>
            </a:p>
          </p:txBody>
        </p:sp>
        <p:sp>
          <p:nvSpPr>
            <p:cNvPr id="13" name="TextBox 13"/>
            <p:cNvSpPr txBox="1"/>
            <p:nvPr/>
          </p:nvSpPr>
          <p:spPr>
            <a:xfrm>
              <a:off x="0" y="-57150"/>
              <a:ext cx="2048149" cy="1046057"/>
            </a:xfrm>
            <a:prstGeom prst="rect">
              <a:avLst/>
            </a:prstGeom>
          </p:spPr>
          <p:txBody>
            <a:bodyPr lIns="0" tIns="0" rIns="0" bIns="0" rtlCol="0" anchor="t">
              <a:spAutoFit/>
            </a:bodyPr>
            <a:lstStyle/>
            <a:p>
              <a:pPr marL="0" lvl="1" indent="0" algn="ctr">
                <a:lnSpc>
                  <a:spcPts val="3220"/>
                </a:lnSpc>
                <a:spcBef>
                  <a:spcPct val="0"/>
                </a:spcBef>
              </a:pPr>
              <a:r>
                <a:rPr lang="en-US" sz="2300">
                  <a:solidFill>
                    <a:srgbClr val="090909"/>
                  </a:solidFill>
                  <a:latin typeface="Archivo Black"/>
                </a:rPr>
                <a:t>Model Creation</a:t>
              </a:r>
            </a:p>
          </p:txBody>
        </p:sp>
      </p:grpSp>
      <p:sp>
        <p:nvSpPr>
          <p:cNvPr id="14" name="TextBox 14"/>
          <p:cNvSpPr txBox="1"/>
          <p:nvPr/>
        </p:nvSpPr>
        <p:spPr>
          <a:xfrm>
            <a:off x="4916552" y="3618820"/>
            <a:ext cx="2345108" cy="476250"/>
          </a:xfrm>
          <a:prstGeom prst="rect">
            <a:avLst/>
          </a:prstGeom>
        </p:spPr>
        <p:txBody>
          <a:bodyPr lIns="0" tIns="0" rIns="0" bIns="0" rtlCol="0" anchor="t">
            <a:spAutoFit/>
          </a:bodyPr>
          <a:lstStyle/>
          <a:p>
            <a:pPr>
              <a:lnSpc>
                <a:spcPts val="3600"/>
              </a:lnSpc>
            </a:pPr>
            <a:r>
              <a:rPr lang="en-US" sz="3000">
                <a:solidFill>
                  <a:srgbClr val="090909"/>
                </a:solidFill>
                <a:latin typeface="Roboto Bold"/>
              </a:rPr>
              <a:t>Step 3</a:t>
            </a:r>
          </a:p>
        </p:txBody>
      </p:sp>
      <p:sp>
        <p:nvSpPr>
          <p:cNvPr id="15" name="TextBox 15"/>
          <p:cNvSpPr txBox="1"/>
          <p:nvPr/>
        </p:nvSpPr>
        <p:spPr>
          <a:xfrm>
            <a:off x="4458425" y="5429930"/>
            <a:ext cx="3150391" cy="398780"/>
          </a:xfrm>
          <a:prstGeom prst="rect">
            <a:avLst/>
          </a:prstGeom>
        </p:spPr>
        <p:txBody>
          <a:bodyPr lIns="0" tIns="0" rIns="0" bIns="0" rtlCol="0" anchor="t">
            <a:spAutoFit/>
          </a:bodyPr>
          <a:lstStyle/>
          <a:p>
            <a:pPr marL="0" lvl="1" indent="0" algn="l">
              <a:lnSpc>
                <a:spcPts val="3220"/>
              </a:lnSpc>
              <a:spcBef>
                <a:spcPct val="0"/>
              </a:spcBef>
            </a:pPr>
            <a:r>
              <a:rPr lang="en-US" sz="2300">
                <a:solidFill>
                  <a:srgbClr val="090909"/>
                </a:solidFill>
                <a:latin typeface="Archivo Black"/>
              </a:rPr>
              <a:t>Recommendation</a:t>
            </a:r>
          </a:p>
        </p:txBody>
      </p:sp>
      <p:sp>
        <p:nvSpPr>
          <p:cNvPr id="16" name="TextBox 16"/>
          <p:cNvSpPr txBox="1"/>
          <p:nvPr/>
        </p:nvSpPr>
        <p:spPr>
          <a:xfrm>
            <a:off x="7529559" y="3618820"/>
            <a:ext cx="2345108" cy="476250"/>
          </a:xfrm>
          <a:prstGeom prst="rect">
            <a:avLst/>
          </a:prstGeom>
        </p:spPr>
        <p:txBody>
          <a:bodyPr lIns="0" tIns="0" rIns="0" bIns="0" rtlCol="0" anchor="t">
            <a:spAutoFit/>
          </a:bodyPr>
          <a:lstStyle/>
          <a:p>
            <a:pPr>
              <a:lnSpc>
                <a:spcPts val="3600"/>
              </a:lnSpc>
            </a:pPr>
            <a:r>
              <a:rPr lang="en-US" sz="3000">
                <a:solidFill>
                  <a:srgbClr val="090909"/>
                </a:solidFill>
                <a:latin typeface="Roboto Bold"/>
              </a:rPr>
              <a:t>Step 4</a:t>
            </a:r>
          </a:p>
        </p:txBody>
      </p:sp>
      <p:grpSp>
        <p:nvGrpSpPr>
          <p:cNvPr id="17" name="Group 17"/>
          <p:cNvGrpSpPr/>
          <p:nvPr/>
        </p:nvGrpSpPr>
        <p:grpSpPr>
          <a:xfrm>
            <a:off x="7529559" y="5487080"/>
            <a:ext cx="2949003" cy="949173"/>
            <a:chOff x="0" y="0"/>
            <a:chExt cx="3932004" cy="1265564"/>
          </a:xfrm>
        </p:grpSpPr>
        <p:sp>
          <p:nvSpPr>
            <p:cNvPr id="18" name="TextBox 18"/>
            <p:cNvSpPr txBox="1"/>
            <p:nvPr/>
          </p:nvSpPr>
          <p:spPr>
            <a:xfrm>
              <a:off x="0" y="806248"/>
              <a:ext cx="3932004" cy="459317"/>
            </a:xfrm>
            <a:prstGeom prst="rect">
              <a:avLst/>
            </a:prstGeom>
          </p:spPr>
          <p:txBody>
            <a:bodyPr lIns="0" tIns="0" rIns="0" bIns="0" rtlCol="0" anchor="t">
              <a:spAutoFit/>
            </a:bodyPr>
            <a:lstStyle/>
            <a:p>
              <a:pPr marL="0" lvl="1" indent="0" algn="l">
                <a:lnSpc>
                  <a:spcPts val="2800"/>
                </a:lnSpc>
                <a:spcBef>
                  <a:spcPct val="0"/>
                </a:spcBef>
              </a:pPr>
              <a:endParaRPr/>
            </a:p>
          </p:txBody>
        </p:sp>
        <p:sp>
          <p:nvSpPr>
            <p:cNvPr id="19" name="TextBox 19"/>
            <p:cNvSpPr txBox="1"/>
            <p:nvPr/>
          </p:nvSpPr>
          <p:spPr>
            <a:xfrm>
              <a:off x="0" y="-57150"/>
              <a:ext cx="3932004" cy="512657"/>
            </a:xfrm>
            <a:prstGeom prst="rect">
              <a:avLst/>
            </a:prstGeom>
          </p:spPr>
          <p:txBody>
            <a:bodyPr lIns="0" tIns="0" rIns="0" bIns="0" rtlCol="0" anchor="t">
              <a:spAutoFit/>
            </a:bodyPr>
            <a:lstStyle/>
            <a:p>
              <a:pPr marL="0" lvl="1" indent="0" algn="l">
                <a:lnSpc>
                  <a:spcPts val="3220"/>
                </a:lnSpc>
                <a:spcBef>
                  <a:spcPct val="0"/>
                </a:spcBef>
              </a:pPr>
              <a:r>
                <a:rPr lang="en-US" sz="2300">
                  <a:solidFill>
                    <a:srgbClr val="090909"/>
                  </a:solidFill>
                  <a:latin typeface="Archivo Black"/>
                </a:rPr>
                <a:t>Fetching </a:t>
              </a:r>
            </a:p>
          </p:txBody>
        </p:sp>
      </p:grpSp>
      <p:sp>
        <p:nvSpPr>
          <p:cNvPr id="20" name="TextBox 20"/>
          <p:cNvSpPr txBox="1"/>
          <p:nvPr/>
        </p:nvSpPr>
        <p:spPr>
          <a:xfrm>
            <a:off x="9520784" y="3599770"/>
            <a:ext cx="2345108" cy="476250"/>
          </a:xfrm>
          <a:prstGeom prst="rect">
            <a:avLst/>
          </a:prstGeom>
        </p:spPr>
        <p:txBody>
          <a:bodyPr lIns="0" tIns="0" rIns="0" bIns="0" rtlCol="0" anchor="t">
            <a:spAutoFit/>
          </a:bodyPr>
          <a:lstStyle/>
          <a:p>
            <a:pPr>
              <a:lnSpc>
                <a:spcPts val="3600"/>
              </a:lnSpc>
            </a:pPr>
            <a:r>
              <a:rPr lang="en-US" sz="3000">
                <a:solidFill>
                  <a:srgbClr val="090909"/>
                </a:solidFill>
                <a:latin typeface="Roboto Bold"/>
              </a:rPr>
              <a:t>Step 5</a:t>
            </a:r>
          </a:p>
        </p:txBody>
      </p:sp>
      <p:grpSp>
        <p:nvGrpSpPr>
          <p:cNvPr id="21" name="Group 21"/>
          <p:cNvGrpSpPr/>
          <p:nvPr/>
        </p:nvGrpSpPr>
        <p:grpSpPr>
          <a:xfrm>
            <a:off x="8947586" y="5540027"/>
            <a:ext cx="2495233" cy="1749273"/>
            <a:chOff x="0" y="0"/>
            <a:chExt cx="3326978" cy="2332364"/>
          </a:xfrm>
        </p:grpSpPr>
        <p:sp>
          <p:nvSpPr>
            <p:cNvPr id="22" name="TextBox 22"/>
            <p:cNvSpPr txBox="1"/>
            <p:nvPr/>
          </p:nvSpPr>
          <p:spPr>
            <a:xfrm>
              <a:off x="0" y="1873048"/>
              <a:ext cx="3326978" cy="459317"/>
            </a:xfrm>
            <a:prstGeom prst="rect">
              <a:avLst/>
            </a:prstGeom>
          </p:spPr>
          <p:txBody>
            <a:bodyPr lIns="0" tIns="0" rIns="0" bIns="0" rtlCol="0" anchor="t">
              <a:spAutoFit/>
            </a:bodyPr>
            <a:lstStyle/>
            <a:p>
              <a:pPr marL="0" lvl="1" indent="0" algn="l">
                <a:lnSpc>
                  <a:spcPts val="2800"/>
                </a:lnSpc>
                <a:spcBef>
                  <a:spcPct val="0"/>
                </a:spcBef>
              </a:pPr>
              <a:endParaRPr/>
            </a:p>
          </p:txBody>
        </p:sp>
        <p:sp>
          <p:nvSpPr>
            <p:cNvPr id="23" name="TextBox 23"/>
            <p:cNvSpPr txBox="1"/>
            <p:nvPr/>
          </p:nvSpPr>
          <p:spPr>
            <a:xfrm>
              <a:off x="0" y="-57150"/>
              <a:ext cx="3326978" cy="1579457"/>
            </a:xfrm>
            <a:prstGeom prst="rect">
              <a:avLst/>
            </a:prstGeom>
          </p:spPr>
          <p:txBody>
            <a:bodyPr lIns="0" tIns="0" rIns="0" bIns="0" rtlCol="0" anchor="t">
              <a:spAutoFit/>
            </a:bodyPr>
            <a:lstStyle/>
            <a:p>
              <a:pPr marL="0" lvl="1" indent="0" algn="ctr">
                <a:lnSpc>
                  <a:spcPts val="3220"/>
                </a:lnSpc>
                <a:spcBef>
                  <a:spcPct val="0"/>
                </a:spcBef>
              </a:pPr>
              <a:r>
                <a:rPr lang="en-US" sz="2300">
                  <a:solidFill>
                    <a:srgbClr val="090909"/>
                  </a:solidFill>
                  <a:latin typeface="Archivo Black"/>
                </a:rPr>
                <a:t>Summarizing the chosen papers</a:t>
              </a:r>
            </a:p>
          </p:txBody>
        </p:sp>
      </p:grpSp>
      <p:grpSp>
        <p:nvGrpSpPr>
          <p:cNvPr id="24" name="Group 24"/>
          <p:cNvGrpSpPr/>
          <p:nvPr/>
        </p:nvGrpSpPr>
        <p:grpSpPr>
          <a:xfrm>
            <a:off x="11738115" y="4495800"/>
            <a:ext cx="725261" cy="725261"/>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grpSp>
        <p:nvGrpSpPr>
          <p:cNvPr id="26" name="Group 26"/>
          <p:cNvGrpSpPr/>
          <p:nvPr/>
        </p:nvGrpSpPr>
        <p:grpSpPr>
          <a:xfrm>
            <a:off x="9753301" y="4495800"/>
            <a:ext cx="725261" cy="725261"/>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grpSp>
        <p:nvGrpSpPr>
          <p:cNvPr id="28" name="Group 28"/>
          <p:cNvGrpSpPr/>
          <p:nvPr/>
        </p:nvGrpSpPr>
        <p:grpSpPr>
          <a:xfrm>
            <a:off x="7885191" y="4495800"/>
            <a:ext cx="725261" cy="725261"/>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grpSp>
        <p:nvGrpSpPr>
          <p:cNvPr id="30" name="Group 30"/>
          <p:cNvGrpSpPr/>
          <p:nvPr/>
        </p:nvGrpSpPr>
        <p:grpSpPr>
          <a:xfrm>
            <a:off x="5155606" y="4442732"/>
            <a:ext cx="725261" cy="725261"/>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grpSp>
        <p:nvGrpSpPr>
          <p:cNvPr id="32" name="Group 32"/>
          <p:cNvGrpSpPr/>
          <p:nvPr/>
        </p:nvGrpSpPr>
        <p:grpSpPr>
          <a:xfrm>
            <a:off x="3037372" y="4442732"/>
            <a:ext cx="672873" cy="672873"/>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grpSp>
        <p:nvGrpSpPr>
          <p:cNvPr id="34" name="Group 34"/>
          <p:cNvGrpSpPr/>
          <p:nvPr/>
        </p:nvGrpSpPr>
        <p:grpSpPr>
          <a:xfrm>
            <a:off x="771525" y="4442732"/>
            <a:ext cx="725261" cy="725261"/>
            <a:chOff x="0" y="0"/>
            <a:chExt cx="6350000" cy="6350000"/>
          </a:xfrm>
        </p:grpSpPr>
        <p:sp>
          <p:nvSpPr>
            <p:cNvPr id="35" name="Freeform 3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grpSp>
        <p:nvGrpSpPr>
          <p:cNvPr id="36" name="Group 36"/>
          <p:cNvGrpSpPr/>
          <p:nvPr/>
        </p:nvGrpSpPr>
        <p:grpSpPr>
          <a:xfrm>
            <a:off x="11671419" y="5540027"/>
            <a:ext cx="1387206" cy="1749273"/>
            <a:chOff x="0" y="0"/>
            <a:chExt cx="1849608" cy="2332364"/>
          </a:xfrm>
        </p:grpSpPr>
        <p:sp>
          <p:nvSpPr>
            <p:cNvPr id="37" name="TextBox 37"/>
            <p:cNvSpPr txBox="1"/>
            <p:nvPr/>
          </p:nvSpPr>
          <p:spPr>
            <a:xfrm>
              <a:off x="0" y="1873048"/>
              <a:ext cx="1849608" cy="459317"/>
            </a:xfrm>
            <a:prstGeom prst="rect">
              <a:avLst/>
            </a:prstGeom>
          </p:spPr>
          <p:txBody>
            <a:bodyPr lIns="0" tIns="0" rIns="0" bIns="0" rtlCol="0" anchor="t">
              <a:spAutoFit/>
            </a:bodyPr>
            <a:lstStyle/>
            <a:p>
              <a:pPr marL="0" lvl="1" indent="0" algn="l">
                <a:lnSpc>
                  <a:spcPts val="2800"/>
                </a:lnSpc>
                <a:spcBef>
                  <a:spcPct val="0"/>
                </a:spcBef>
              </a:pPr>
              <a:endParaRPr/>
            </a:p>
          </p:txBody>
        </p:sp>
        <p:sp>
          <p:nvSpPr>
            <p:cNvPr id="38" name="TextBox 38"/>
            <p:cNvSpPr txBox="1"/>
            <p:nvPr/>
          </p:nvSpPr>
          <p:spPr>
            <a:xfrm>
              <a:off x="0" y="-57150"/>
              <a:ext cx="1849608" cy="1579457"/>
            </a:xfrm>
            <a:prstGeom prst="rect">
              <a:avLst/>
            </a:prstGeom>
          </p:spPr>
          <p:txBody>
            <a:bodyPr lIns="0" tIns="0" rIns="0" bIns="0" rtlCol="0" anchor="t">
              <a:spAutoFit/>
            </a:bodyPr>
            <a:lstStyle/>
            <a:p>
              <a:pPr algn="ctr">
                <a:lnSpc>
                  <a:spcPts val="3220"/>
                </a:lnSpc>
              </a:pPr>
              <a:r>
                <a:rPr lang="en-US" sz="2300">
                  <a:solidFill>
                    <a:srgbClr val="090909"/>
                  </a:solidFill>
                  <a:latin typeface="Archivo Black"/>
                </a:rPr>
                <a:t>Model Creation</a:t>
              </a:r>
            </a:p>
            <a:p>
              <a:pPr marL="0" lvl="1" indent="0" algn="l">
                <a:lnSpc>
                  <a:spcPts val="3220"/>
                </a:lnSpc>
                <a:spcBef>
                  <a:spcPct val="0"/>
                </a:spcBef>
              </a:pPr>
              <a:r>
                <a:rPr lang="en-US" sz="2300">
                  <a:solidFill>
                    <a:srgbClr val="090909"/>
                  </a:solidFill>
                  <a:latin typeface="Archivo Black"/>
                </a:rPr>
                <a:t> </a:t>
              </a:r>
            </a:p>
          </p:txBody>
        </p:sp>
      </p:grpSp>
      <p:grpSp>
        <p:nvGrpSpPr>
          <p:cNvPr id="39" name="Group 39"/>
          <p:cNvGrpSpPr/>
          <p:nvPr/>
        </p:nvGrpSpPr>
        <p:grpSpPr>
          <a:xfrm>
            <a:off x="3011178" y="4409395"/>
            <a:ext cx="725261" cy="725261"/>
            <a:chOff x="0" y="0"/>
            <a:chExt cx="6350000" cy="6350000"/>
          </a:xfrm>
        </p:grpSpPr>
        <p:sp>
          <p:nvSpPr>
            <p:cNvPr id="40" name="Freeform 4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grpSp>
        <p:nvGrpSpPr>
          <p:cNvPr id="41" name="Group 41"/>
          <p:cNvGrpSpPr/>
          <p:nvPr/>
        </p:nvGrpSpPr>
        <p:grpSpPr>
          <a:xfrm>
            <a:off x="13720675" y="4495800"/>
            <a:ext cx="725261" cy="725261"/>
            <a:chOff x="0" y="0"/>
            <a:chExt cx="6350000" cy="6350000"/>
          </a:xfrm>
        </p:grpSpPr>
        <p:sp>
          <p:nvSpPr>
            <p:cNvPr id="42" name="Freeform 4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grpSp>
        <p:nvGrpSpPr>
          <p:cNvPr id="43" name="Group 43"/>
          <p:cNvGrpSpPr/>
          <p:nvPr/>
        </p:nvGrpSpPr>
        <p:grpSpPr>
          <a:xfrm>
            <a:off x="13389703" y="5561617"/>
            <a:ext cx="1387206" cy="1749273"/>
            <a:chOff x="0" y="0"/>
            <a:chExt cx="1849608" cy="2332364"/>
          </a:xfrm>
        </p:grpSpPr>
        <p:sp>
          <p:nvSpPr>
            <p:cNvPr id="44" name="TextBox 44"/>
            <p:cNvSpPr txBox="1"/>
            <p:nvPr/>
          </p:nvSpPr>
          <p:spPr>
            <a:xfrm>
              <a:off x="0" y="1873048"/>
              <a:ext cx="1849608" cy="459317"/>
            </a:xfrm>
            <a:prstGeom prst="rect">
              <a:avLst/>
            </a:prstGeom>
          </p:spPr>
          <p:txBody>
            <a:bodyPr lIns="0" tIns="0" rIns="0" bIns="0" rtlCol="0" anchor="t">
              <a:spAutoFit/>
            </a:bodyPr>
            <a:lstStyle/>
            <a:p>
              <a:pPr marL="0" lvl="1" indent="0" algn="l">
                <a:lnSpc>
                  <a:spcPts val="2800"/>
                </a:lnSpc>
                <a:spcBef>
                  <a:spcPct val="0"/>
                </a:spcBef>
              </a:pPr>
              <a:endParaRPr/>
            </a:p>
          </p:txBody>
        </p:sp>
        <p:sp>
          <p:nvSpPr>
            <p:cNvPr id="45" name="TextBox 45"/>
            <p:cNvSpPr txBox="1"/>
            <p:nvPr/>
          </p:nvSpPr>
          <p:spPr>
            <a:xfrm>
              <a:off x="0" y="-57150"/>
              <a:ext cx="1849608" cy="1579457"/>
            </a:xfrm>
            <a:prstGeom prst="rect">
              <a:avLst/>
            </a:prstGeom>
          </p:spPr>
          <p:txBody>
            <a:bodyPr lIns="0" tIns="0" rIns="0" bIns="0" rtlCol="0" anchor="t">
              <a:spAutoFit/>
            </a:bodyPr>
            <a:lstStyle/>
            <a:p>
              <a:pPr marL="0" lvl="1" indent="0" algn="ctr">
                <a:lnSpc>
                  <a:spcPts val="3220"/>
                </a:lnSpc>
                <a:spcBef>
                  <a:spcPct val="0"/>
                </a:spcBef>
              </a:pPr>
              <a:r>
                <a:rPr lang="en-US" sz="2300">
                  <a:solidFill>
                    <a:srgbClr val="090909"/>
                  </a:solidFill>
                  <a:latin typeface="Archivo Black"/>
                </a:rPr>
                <a:t>Rerank the papars </a:t>
              </a:r>
            </a:p>
          </p:txBody>
        </p:sp>
      </p:grpSp>
      <p:grpSp>
        <p:nvGrpSpPr>
          <p:cNvPr id="46" name="Group 46"/>
          <p:cNvGrpSpPr/>
          <p:nvPr/>
        </p:nvGrpSpPr>
        <p:grpSpPr>
          <a:xfrm>
            <a:off x="16086746" y="4442732"/>
            <a:ext cx="725261" cy="725261"/>
            <a:chOff x="0" y="0"/>
            <a:chExt cx="6350000" cy="6350000"/>
          </a:xfrm>
        </p:grpSpPr>
        <p:sp>
          <p:nvSpPr>
            <p:cNvPr id="47" name="Freeform 4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grpSp>
        <p:nvGrpSpPr>
          <p:cNvPr id="48" name="Group 48"/>
          <p:cNvGrpSpPr/>
          <p:nvPr/>
        </p:nvGrpSpPr>
        <p:grpSpPr>
          <a:xfrm>
            <a:off x="15338883" y="5561617"/>
            <a:ext cx="1824509" cy="949173"/>
            <a:chOff x="0" y="0"/>
            <a:chExt cx="2432679" cy="1265564"/>
          </a:xfrm>
        </p:grpSpPr>
        <p:sp>
          <p:nvSpPr>
            <p:cNvPr id="49" name="TextBox 49"/>
            <p:cNvSpPr txBox="1"/>
            <p:nvPr/>
          </p:nvSpPr>
          <p:spPr>
            <a:xfrm>
              <a:off x="0" y="806248"/>
              <a:ext cx="2432679" cy="459317"/>
            </a:xfrm>
            <a:prstGeom prst="rect">
              <a:avLst/>
            </a:prstGeom>
          </p:spPr>
          <p:txBody>
            <a:bodyPr lIns="0" tIns="0" rIns="0" bIns="0" rtlCol="0" anchor="t">
              <a:spAutoFit/>
            </a:bodyPr>
            <a:lstStyle/>
            <a:p>
              <a:pPr marL="0" lvl="1" indent="0" algn="l">
                <a:lnSpc>
                  <a:spcPts val="2800"/>
                </a:lnSpc>
                <a:spcBef>
                  <a:spcPct val="0"/>
                </a:spcBef>
              </a:pPr>
              <a:endParaRPr/>
            </a:p>
          </p:txBody>
        </p:sp>
        <p:sp>
          <p:nvSpPr>
            <p:cNvPr id="50" name="TextBox 50"/>
            <p:cNvSpPr txBox="1"/>
            <p:nvPr/>
          </p:nvSpPr>
          <p:spPr>
            <a:xfrm>
              <a:off x="0" y="-57150"/>
              <a:ext cx="2432679" cy="512657"/>
            </a:xfrm>
            <a:prstGeom prst="rect">
              <a:avLst/>
            </a:prstGeom>
          </p:spPr>
          <p:txBody>
            <a:bodyPr lIns="0" tIns="0" rIns="0" bIns="0" rtlCol="0" anchor="t">
              <a:spAutoFit/>
            </a:bodyPr>
            <a:lstStyle/>
            <a:p>
              <a:pPr marL="0" lvl="1" indent="0" algn="ctr">
                <a:lnSpc>
                  <a:spcPts val="3220"/>
                </a:lnSpc>
                <a:spcBef>
                  <a:spcPct val="0"/>
                </a:spcBef>
              </a:pPr>
              <a:r>
                <a:rPr lang="en-US" sz="2300">
                  <a:solidFill>
                    <a:srgbClr val="090909"/>
                  </a:solidFill>
                  <a:latin typeface="Archivo Black"/>
                </a:rPr>
                <a:t>Evaluation</a:t>
              </a:r>
            </a:p>
          </p:txBody>
        </p:sp>
      </p:grpSp>
      <p:sp>
        <p:nvSpPr>
          <p:cNvPr id="51" name="TextBox 51"/>
          <p:cNvSpPr txBox="1"/>
          <p:nvPr/>
        </p:nvSpPr>
        <p:spPr>
          <a:xfrm>
            <a:off x="11442819" y="3618820"/>
            <a:ext cx="1283874" cy="461665"/>
          </a:xfrm>
          <a:prstGeom prst="rect">
            <a:avLst/>
          </a:prstGeom>
        </p:spPr>
        <p:txBody>
          <a:bodyPr wrap="square" lIns="0" tIns="0" rIns="0" bIns="0" rtlCol="0" anchor="t">
            <a:spAutoFit/>
          </a:bodyPr>
          <a:lstStyle/>
          <a:p>
            <a:pPr>
              <a:lnSpc>
                <a:spcPts val="3600"/>
              </a:lnSpc>
            </a:pPr>
            <a:r>
              <a:rPr lang="en-US" sz="3000" dirty="0">
                <a:solidFill>
                  <a:srgbClr val="090909"/>
                </a:solidFill>
                <a:latin typeface="Roboto Bold"/>
              </a:rPr>
              <a:t>Step 6</a:t>
            </a:r>
          </a:p>
        </p:txBody>
      </p:sp>
      <p:sp>
        <p:nvSpPr>
          <p:cNvPr id="52" name="TextBox 52"/>
          <p:cNvSpPr txBox="1"/>
          <p:nvPr/>
        </p:nvSpPr>
        <p:spPr>
          <a:xfrm>
            <a:off x="13389703" y="3618820"/>
            <a:ext cx="2345108" cy="476250"/>
          </a:xfrm>
          <a:prstGeom prst="rect">
            <a:avLst/>
          </a:prstGeom>
        </p:spPr>
        <p:txBody>
          <a:bodyPr lIns="0" tIns="0" rIns="0" bIns="0" rtlCol="0" anchor="t">
            <a:spAutoFit/>
          </a:bodyPr>
          <a:lstStyle/>
          <a:p>
            <a:pPr>
              <a:lnSpc>
                <a:spcPts val="3600"/>
              </a:lnSpc>
            </a:pPr>
            <a:r>
              <a:rPr lang="en-US" sz="3000">
                <a:solidFill>
                  <a:srgbClr val="090909"/>
                </a:solidFill>
                <a:latin typeface="Roboto Bold"/>
              </a:rPr>
              <a:t>Step 7</a:t>
            </a:r>
          </a:p>
        </p:txBody>
      </p:sp>
      <p:sp>
        <p:nvSpPr>
          <p:cNvPr id="53" name="TextBox 53"/>
          <p:cNvSpPr txBox="1"/>
          <p:nvPr/>
        </p:nvSpPr>
        <p:spPr>
          <a:xfrm>
            <a:off x="15639452" y="3618820"/>
            <a:ext cx="2345108" cy="476250"/>
          </a:xfrm>
          <a:prstGeom prst="rect">
            <a:avLst/>
          </a:prstGeom>
        </p:spPr>
        <p:txBody>
          <a:bodyPr lIns="0" tIns="0" rIns="0" bIns="0" rtlCol="0" anchor="t">
            <a:spAutoFit/>
          </a:bodyPr>
          <a:lstStyle/>
          <a:p>
            <a:pPr>
              <a:lnSpc>
                <a:spcPts val="3600"/>
              </a:lnSpc>
            </a:pPr>
            <a:r>
              <a:rPr lang="en-US" sz="3000">
                <a:solidFill>
                  <a:srgbClr val="090909"/>
                </a:solidFill>
                <a:latin typeface="Roboto Bold"/>
              </a:rPr>
              <a:t>Step 8</a:t>
            </a:r>
          </a:p>
        </p:txBody>
      </p:sp>
      <p:pic>
        <p:nvPicPr>
          <p:cNvPr id="54" name="WhatsApp Audio 2023-04-23 at 10.28.32 PM">
            <a:hlinkClick r:id="" action="ppaction://media"/>
            <a:extLst>
              <a:ext uri="{FF2B5EF4-FFF2-40B4-BE49-F238E27FC236}">
                <a16:creationId xmlns:a16="http://schemas.microsoft.com/office/drawing/2014/main" id="{FEB21E87-8DBD-F0B9-8E76-012740DE312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40800" y="49403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610" fill="hold"/>
                                        <p:tgtEl>
                                          <p:spTgt spid="5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TotalTime>
  <Words>855</Words>
  <Application>Microsoft Office PowerPoint</Application>
  <PresentationFormat>Custom</PresentationFormat>
  <Paragraphs>91</Paragraphs>
  <Slides>15</Slides>
  <Notes>0</Notes>
  <HiddenSlides>0</HiddenSlides>
  <MMClips>12</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15</vt:i4>
      </vt:variant>
    </vt:vector>
  </HeadingPairs>
  <TitlesOfParts>
    <vt:vector size="32" baseType="lpstr">
      <vt:lpstr>Maragsa</vt:lpstr>
      <vt:lpstr>Arial</vt:lpstr>
      <vt:lpstr>Roboto Bold</vt:lpstr>
      <vt:lpstr>Canva Sans Bold</vt:lpstr>
      <vt:lpstr>Calistoga</vt:lpstr>
      <vt:lpstr>Times New Roman Bold</vt:lpstr>
      <vt:lpstr>Times New Roman Italics</vt:lpstr>
      <vt:lpstr>Calibri (MS) Bold</vt:lpstr>
      <vt:lpstr>Canva Sans Bold Italics</vt:lpstr>
      <vt:lpstr>Calibri</vt:lpstr>
      <vt:lpstr>Calibri (MS)</vt:lpstr>
      <vt:lpstr>Alegreya Bold</vt:lpstr>
      <vt:lpstr>Canva Sans</vt:lpstr>
      <vt:lpstr>Roboto</vt:lpstr>
      <vt:lpstr>Times New Roman</vt:lpstr>
      <vt:lpstr>Archivo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Technology Transformed Education</dc:title>
  <cp:lastModifiedBy>Ranit Pal</cp:lastModifiedBy>
  <cp:revision>4</cp:revision>
  <dcterms:created xsi:type="dcterms:W3CDTF">2006-08-16T00:00:00Z</dcterms:created>
  <dcterms:modified xsi:type="dcterms:W3CDTF">2023-04-23T18:07:37Z</dcterms:modified>
  <dc:identifier>DAFg2I5oYTo</dc:identifier>
</cp:coreProperties>
</file>

<file path=docProps/thumbnail.jpeg>
</file>